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5"/>
  </p:notesMasterIdLst>
  <p:handoutMasterIdLst>
    <p:handoutMasterId r:id="rId46"/>
  </p:handoutMasterIdLst>
  <p:sldIdLst>
    <p:sldId id="256" r:id="rId2"/>
    <p:sldId id="257" r:id="rId3"/>
    <p:sldId id="258" r:id="rId4"/>
    <p:sldId id="264" r:id="rId5"/>
    <p:sldId id="259" r:id="rId6"/>
    <p:sldId id="265" r:id="rId7"/>
    <p:sldId id="266" r:id="rId8"/>
    <p:sldId id="267" r:id="rId9"/>
    <p:sldId id="268" r:id="rId10"/>
    <p:sldId id="284" r:id="rId11"/>
    <p:sldId id="285" r:id="rId12"/>
    <p:sldId id="269" r:id="rId13"/>
    <p:sldId id="270" r:id="rId14"/>
    <p:sldId id="286" r:id="rId15"/>
    <p:sldId id="272" r:id="rId16"/>
    <p:sldId id="273" r:id="rId17"/>
    <p:sldId id="274" r:id="rId18"/>
    <p:sldId id="275" r:id="rId19"/>
    <p:sldId id="276" r:id="rId20"/>
    <p:sldId id="277" r:id="rId21"/>
    <p:sldId id="278" r:id="rId22"/>
    <p:sldId id="279" r:id="rId23"/>
    <p:sldId id="287" r:id="rId24"/>
    <p:sldId id="280" r:id="rId25"/>
    <p:sldId id="281" r:id="rId26"/>
    <p:sldId id="282" r:id="rId27"/>
    <p:sldId id="283"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2" r:id="rId42"/>
    <p:sldId id="303" r:id="rId43"/>
    <p:sldId id="304" r:id="rId44"/>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4" d="100"/>
          <a:sy n="104" d="100"/>
        </p:scale>
        <p:origin x="132" y="198"/>
      </p:cViewPr>
      <p:guideLst/>
    </p:cSldViewPr>
  </p:slideViewPr>
  <p:notesTextViewPr>
    <p:cViewPr>
      <p:scale>
        <a:sx n="1" d="1"/>
        <a:sy n="1" d="1"/>
      </p:scale>
      <p:origin x="0" y="0"/>
    </p:cViewPr>
  </p:notesTextViewPr>
  <p:notesViewPr>
    <p:cSldViewPr snapToGrid="0">
      <p:cViewPr varScale="1">
        <p:scale>
          <a:sx n="88" d="100"/>
          <a:sy n="88" d="100"/>
        </p:scale>
        <p:origin x="30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82C27294-6F46-408F-820F-FB80DDF053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852B6D6-EC01-4F1C-BA34-2B0A87B663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F05DC1-1DA0-4802-8BFC-5A51951A2E1E}" type="datetimeFigureOut">
              <a:rPr lang="it-IT" smtClean="0"/>
              <a:t>20/05/2025</a:t>
            </a:fld>
            <a:endParaRPr lang="it-IT"/>
          </a:p>
        </p:txBody>
      </p:sp>
      <p:sp>
        <p:nvSpPr>
          <p:cNvPr id="4" name="Segnaposto piè di pagina 3">
            <a:extLst>
              <a:ext uri="{FF2B5EF4-FFF2-40B4-BE49-F238E27FC236}">
                <a16:creationId xmlns:a16="http://schemas.microsoft.com/office/drawing/2014/main" id="{B62A5746-D0EE-4980-A2F9-1EEAB72D0D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BCFBDE76-2160-4E37-959E-2BCA913D83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1EF0DC-6683-463A-A3B9-F3D3B6886E79}" type="slidenum">
              <a:rPr lang="it-IT" smtClean="0"/>
              <a:t>‹N›</a:t>
            </a:fld>
            <a:endParaRPr lang="it-IT"/>
          </a:p>
        </p:txBody>
      </p:sp>
    </p:spTree>
    <p:extLst>
      <p:ext uri="{BB962C8B-B14F-4D97-AF65-F5344CB8AC3E}">
        <p14:creationId xmlns:p14="http://schemas.microsoft.com/office/powerpoint/2010/main" val="1162519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2828B9-BC13-4054-B42C-8C22A5482F6C}" type="datetimeFigureOut">
              <a:rPr lang="it-IT" noProof="0" smtClean="0"/>
              <a:t>20/05/2025</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0EC7B-1EC4-49B2-9D36-0990CC3D1063}" type="slidenum">
              <a:rPr lang="it-IT" noProof="0" smtClean="0"/>
              <a:t>‹N›</a:t>
            </a:fld>
            <a:endParaRPr lang="it-IT" noProof="0"/>
          </a:p>
        </p:txBody>
      </p:sp>
    </p:spTree>
    <p:extLst>
      <p:ext uri="{BB962C8B-B14F-4D97-AF65-F5344CB8AC3E}">
        <p14:creationId xmlns:p14="http://schemas.microsoft.com/office/powerpoint/2010/main" val="15810258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a:t>
            </a:fld>
            <a:endParaRPr lang="it-IT"/>
          </a:p>
        </p:txBody>
      </p:sp>
    </p:spTree>
    <p:extLst>
      <p:ext uri="{BB962C8B-B14F-4D97-AF65-F5344CB8AC3E}">
        <p14:creationId xmlns:p14="http://schemas.microsoft.com/office/powerpoint/2010/main" val="1005604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10</a:t>
            </a:fld>
            <a:endParaRPr lang="it-IT"/>
          </a:p>
        </p:txBody>
      </p:sp>
    </p:spTree>
    <p:extLst>
      <p:ext uri="{BB962C8B-B14F-4D97-AF65-F5344CB8AC3E}">
        <p14:creationId xmlns:p14="http://schemas.microsoft.com/office/powerpoint/2010/main" val="336849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11</a:t>
            </a:fld>
            <a:endParaRPr lang="it-IT"/>
          </a:p>
        </p:txBody>
      </p:sp>
    </p:spTree>
    <p:extLst>
      <p:ext uri="{BB962C8B-B14F-4D97-AF65-F5344CB8AC3E}">
        <p14:creationId xmlns:p14="http://schemas.microsoft.com/office/powerpoint/2010/main" val="101194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12</a:t>
            </a:fld>
            <a:endParaRPr lang="it-IT"/>
          </a:p>
        </p:txBody>
      </p:sp>
    </p:spTree>
    <p:extLst>
      <p:ext uri="{BB962C8B-B14F-4D97-AF65-F5344CB8AC3E}">
        <p14:creationId xmlns:p14="http://schemas.microsoft.com/office/powerpoint/2010/main" val="2278542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13</a:t>
            </a:fld>
            <a:endParaRPr lang="it-IT"/>
          </a:p>
        </p:txBody>
      </p:sp>
    </p:spTree>
    <p:extLst>
      <p:ext uri="{BB962C8B-B14F-4D97-AF65-F5344CB8AC3E}">
        <p14:creationId xmlns:p14="http://schemas.microsoft.com/office/powerpoint/2010/main" val="823497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14</a:t>
            </a:fld>
            <a:endParaRPr lang="it-IT"/>
          </a:p>
        </p:txBody>
      </p:sp>
    </p:spTree>
    <p:extLst>
      <p:ext uri="{BB962C8B-B14F-4D97-AF65-F5344CB8AC3E}">
        <p14:creationId xmlns:p14="http://schemas.microsoft.com/office/powerpoint/2010/main" val="224799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15</a:t>
            </a:fld>
            <a:endParaRPr lang="it-IT"/>
          </a:p>
        </p:txBody>
      </p:sp>
    </p:spTree>
    <p:extLst>
      <p:ext uri="{BB962C8B-B14F-4D97-AF65-F5344CB8AC3E}">
        <p14:creationId xmlns:p14="http://schemas.microsoft.com/office/powerpoint/2010/main" val="2270562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16</a:t>
            </a:fld>
            <a:endParaRPr lang="it-IT"/>
          </a:p>
        </p:txBody>
      </p:sp>
    </p:spTree>
    <p:extLst>
      <p:ext uri="{BB962C8B-B14F-4D97-AF65-F5344CB8AC3E}">
        <p14:creationId xmlns:p14="http://schemas.microsoft.com/office/powerpoint/2010/main" val="894847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17</a:t>
            </a:fld>
            <a:endParaRPr lang="it-IT"/>
          </a:p>
        </p:txBody>
      </p:sp>
    </p:spTree>
    <p:extLst>
      <p:ext uri="{BB962C8B-B14F-4D97-AF65-F5344CB8AC3E}">
        <p14:creationId xmlns:p14="http://schemas.microsoft.com/office/powerpoint/2010/main" val="651105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18</a:t>
            </a:fld>
            <a:endParaRPr lang="it-IT"/>
          </a:p>
        </p:txBody>
      </p:sp>
    </p:spTree>
    <p:extLst>
      <p:ext uri="{BB962C8B-B14F-4D97-AF65-F5344CB8AC3E}">
        <p14:creationId xmlns:p14="http://schemas.microsoft.com/office/powerpoint/2010/main" val="3873389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19</a:t>
            </a:fld>
            <a:endParaRPr lang="it-IT"/>
          </a:p>
        </p:txBody>
      </p:sp>
    </p:spTree>
    <p:extLst>
      <p:ext uri="{BB962C8B-B14F-4D97-AF65-F5344CB8AC3E}">
        <p14:creationId xmlns:p14="http://schemas.microsoft.com/office/powerpoint/2010/main" val="94466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a:t>
            </a:fld>
            <a:endParaRPr lang="it-IT"/>
          </a:p>
        </p:txBody>
      </p:sp>
    </p:spTree>
    <p:extLst>
      <p:ext uri="{BB962C8B-B14F-4D97-AF65-F5344CB8AC3E}">
        <p14:creationId xmlns:p14="http://schemas.microsoft.com/office/powerpoint/2010/main" val="2283744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20</a:t>
            </a:fld>
            <a:endParaRPr lang="it-IT"/>
          </a:p>
        </p:txBody>
      </p:sp>
    </p:spTree>
    <p:extLst>
      <p:ext uri="{BB962C8B-B14F-4D97-AF65-F5344CB8AC3E}">
        <p14:creationId xmlns:p14="http://schemas.microsoft.com/office/powerpoint/2010/main" val="985043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21</a:t>
            </a:fld>
            <a:endParaRPr lang="it-IT"/>
          </a:p>
        </p:txBody>
      </p:sp>
    </p:spTree>
    <p:extLst>
      <p:ext uri="{BB962C8B-B14F-4D97-AF65-F5344CB8AC3E}">
        <p14:creationId xmlns:p14="http://schemas.microsoft.com/office/powerpoint/2010/main" val="2946822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22</a:t>
            </a:fld>
            <a:endParaRPr lang="it-IT"/>
          </a:p>
        </p:txBody>
      </p:sp>
    </p:spTree>
    <p:extLst>
      <p:ext uri="{BB962C8B-B14F-4D97-AF65-F5344CB8AC3E}">
        <p14:creationId xmlns:p14="http://schemas.microsoft.com/office/powerpoint/2010/main" val="300053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23</a:t>
            </a:fld>
            <a:endParaRPr lang="it-IT"/>
          </a:p>
        </p:txBody>
      </p:sp>
    </p:spTree>
    <p:extLst>
      <p:ext uri="{BB962C8B-B14F-4D97-AF65-F5344CB8AC3E}">
        <p14:creationId xmlns:p14="http://schemas.microsoft.com/office/powerpoint/2010/main" val="2200893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24</a:t>
            </a:fld>
            <a:endParaRPr lang="it-IT"/>
          </a:p>
        </p:txBody>
      </p:sp>
    </p:spTree>
    <p:extLst>
      <p:ext uri="{BB962C8B-B14F-4D97-AF65-F5344CB8AC3E}">
        <p14:creationId xmlns:p14="http://schemas.microsoft.com/office/powerpoint/2010/main" val="646070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25</a:t>
            </a:fld>
            <a:endParaRPr lang="it-IT"/>
          </a:p>
        </p:txBody>
      </p:sp>
    </p:spTree>
    <p:extLst>
      <p:ext uri="{BB962C8B-B14F-4D97-AF65-F5344CB8AC3E}">
        <p14:creationId xmlns:p14="http://schemas.microsoft.com/office/powerpoint/2010/main" val="222526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26</a:t>
            </a:fld>
            <a:endParaRPr lang="it-IT"/>
          </a:p>
        </p:txBody>
      </p:sp>
    </p:spTree>
    <p:extLst>
      <p:ext uri="{BB962C8B-B14F-4D97-AF65-F5344CB8AC3E}">
        <p14:creationId xmlns:p14="http://schemas.microsoft.com/office/powerpoint/2010/main" val="168685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27</a:t>
            </a:fld>
            <a:endParaRPr lang="it-IT"/>
          </a:p>
        </p:txBody>
      </p:sp>
    </p:spTree>
    <p:extLst>
      <p:ext uri="{BB962C8B-B14F-4D97-AF65-F5344CB8AC3E}">
        <p14:creationId xmlns:p14="http://schemas.microsoft.com/office/powerpoint/2010/main" val="4136217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28</a:t>
            </a:fld>
            <a:endParaRPr lang="it-IT"/>
          </a:p>
        </p:txBody>
      </p:sp>
    </p:spTree>
    <p:extLst>
      <p:ext uri="{BB962C8B-B14F-4D97-AF65-F5344CB8AC3E}">
        <p14:creationId xmlns:p14="http://schemas.microsoft.com/office/powerpoint/2010/main" val="505132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29</a:t>
            </a:fld>
            <a:endParaRPr lang="it-IT"/>
          </a:p>
        </p:txBody>
      </p:sp>
    </p:spTree>
    <p:extLst>
      <p:ext uri="{BB962C8B-B14F-4D97-AF65-F5344CB8AC3E}">
        <p14:creationId xmlns:p14="http://schemas.microsoft.com/office/powerpoint/2010/main" val="1356698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3</a:t>
            </a:fld>
            <a:endParaRPr lang="it-IT"/>
          </a:p>
        </p:txBody>
      </p:sp>
    </p:spTree>
    <p:extLst>
      <p:ext uri="{BB962C8B-B14F-4D97-AF65-F5344CB8AC3E}">
        <p14:creationId xmlns:p14="http://schemas.microsoft.com/office/powerpoint/2010/main" val="2140642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30</a:t>
            </a:fld>
            <a:endParaRPr lang="it-IT"/>
          </a:p>
        </p:txBody>
      </p:sp>
    </p:spTree>
    <p:extLst>
      <p:ext uri="{BB962C8B-B14F-4D97-AF65-F5344CB8AC3E}">
        <p14:creationId xmlns:p14="http://schemas.microsoft.com/office/powerpoint/2010/main" val="3759582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31</a:t>
            </a:fld>
            <a:endParaRPr lang="it-IT"/>
          </a:p>
        </p:txBody>
      </p:sp>
    </p:spTree>
    <p:extLst>
      <p:ext uri="{BB962C8B-B14F-4D97-AF65-F5344CB8AC3E}">
        <p14:creationId xmlns:p14="http://schemas.microsoft.com/office/powerpoint/2010/main" val="2161065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32</a:t>
            </a:fld>
            <a:endParaRPr lang="it-IT"/>
          </a:p>
        </p:txBody>
      </p:sp>
    </p:spTree>
    <p:extLst>
      <p:ext uri="{BB962C8B-B14F-4D97-AF65-F5344CB8AC3E}">
        <p14:creationId xmlns:p14="http://schemas.microsoft.com/office/powerpoint/2010/main" val="518985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33</a:t>
            </a:fld>
            <a:endParaRPr lang="it-IT"/>
          </a:p>
        </p:txBody>
      </p:sp>
    </p:spTree>
    <p:extLst>
      <p:ext uri="{BB962C8B-B14F-4D97-AF65-F5344CB8AC3E}">
        <p14:creationId xmlns:p14="http://schemas.microsoft.com/office/powerpoint/2010/main" val="1640897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34</a:t>
            </a:fld>
            <a:endParaRPr lang="it-IT"/>
          </a:p>
        </p:txBody>
      </p:sp>
    </p:spTree>
    <p:extLst>
      <p:ext uri="{BB962C8B-B14F-4D97-AF65-F5344CB8AC3E}">
        <p14:creationId xmlns:p14="http://schemas.microsoft.com/office/powerpoint/2010/main" val="2512510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35</a:t>
            </a:fld>
            <a:endParaRPr lang="it-IT"/>
          </a:p>
        </p:txBody>
      </p:sp>
    </p:spTree>
    <p:extLst>
      <p:ext uri="{BB962C8B-B14F-4D97-AF65-F5344CB8AC3E}">
        <p14:creationId xmlns:p14="http://schemas.microsoft.com/office/powerpoint/2010/main" val="3832791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4</a:t>
            </a:fld>
            <a:endParaRPr lang="it-IT"/>
          </a:p>
        </p:txBody>
      </p:sp>
    </p:spTree>
    <p:extLst>
      <p:ext uri="{BB962C8B-B14F-4D97-AF65-F5344CB8AC3E}">
        <p14:creationId xmlns:p14="http://schemas.microsoft.com/office/powerpoint/2010/main" val="154849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5</a:t>
            </a:fld>
            <a:endParaRPr lang="it-IT"/>
          </a:p>
        </p:txBody>
      </p:sp>
    </p:spTree>
    <p:extLst>
      <p:ext uri="{BB962C8B-B14F-4D97-AF65-F5344CB8AC3E}">
        <p14:creationId xmlns:p14="http://schemas.microsoft.com/office/powerpoint/2010/main" val="1725479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6</a:t>
            </a:fld>
            <a:endParaRPr lang="it-IT"/>
          </a:p>
        </p:txBody>
      </p:sp>
    </p:spTree>
    <p:extLst>
      <p:ext uri="{BB962C8B-B14F-4D97-AF65-F5344CB8AC3E}">
        <p14:creationId xmlns:p14="http://schemas.microsoft.com/office/powerpoint/2010/main" val="145210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7</a:t>
            </a:fld>
            <a:endParaRPr lang="it-IT"/>
          </a:p>
        </p:txBody>
      </p:sp>
    </p:spTree>
    <p:extLst>
      <p:ext uri="{BB962C8B-B14F-4D97-AF65-F5344CB8AC3E}">
        <p14:creationId xmlns:p14="http://schemas.microsoft.com/office/powerpoint/2010/main" val="364295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8</a:t>
            </a:fld>
            <a:endParaRPr lang="it-IT"/>
          </a:p>
        </p:txBody>
      </p:sp>
    </p:spTree>
    <p:extLst>
      <p:ext uri="{BB962C8B-B14F-4D97-AF65-F5344CB8AC3E}">
        <p14:creationId xmlns:p14="http://schemas.microsoft.com/office/powerpoint/2010/main" val="2097187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D00EC7B-1EC4-49B2-9D36-0990CC3D1063}" type="slidenum">
              <a:rPr lang="it-IT" smtClean="0"/>
              <a:t>9</a:t>
            </a:fld>
            <a:endParaRPr lang="it-IT"/>
          </a:p>
        </p:txBody>
      </p:sp>
    </p:spTree>
    <p:extLst>
      <p:ext uri="{BB962C8B-B14F-4D97-AF65-F5344CB8AC3E}">
        <p14:creationId xmlns:p14="http://schemas.microsoft.com/office/powerpoint/2010/main" val="1761779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Immagin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po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ttango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igura a mano libera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igura a mano libera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ttango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igura a mano libera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igura a mano libera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igura a mano libera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igura a mano libera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igura a mano libera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igura a mano libera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igura a mano libera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igura a mano libera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igura a mano libera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igura a mano libera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igura a mano libera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igura a mano libera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igura a mano libera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igura a mano libera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igura a mano libera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igura a mano libera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igura a mano libera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igura a mano libera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igura a mano libera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igura a mano libera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igura a mano libera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igura a mano libera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igura a mano libera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igura a mano libera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ttango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igura a mano libera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igura a mano libera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igura a mano libera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igura a mano libera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igura a mano libera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igura a mano libera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igura a mano libera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igura a mano libera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igura a mano libera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igura a mano libera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igura a mano libera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ttango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igura a mano libera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igura a mano libera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igura a mano libera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igura a mano libera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igura a mano libera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igura a mano libera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igura a mano libera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igura a mano libera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igura a mano libera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igura a mano libera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igura a mano libera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igura a mano libera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igura a mano libera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olo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it-IT" noProof="0"/>
              <a:t>Fare clic per modificare lo stile del titolo dello schema</a:t>
            </a:r>
          </a:p>
        </p:txBody>
      </p:sp>
      <p:sp>
        <p:nvSpPr>
          <p:cNvPr id="3" name="Sottotitolo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Segnaposto data 3"/>
          <p:cNvSpPr>
            <a:spLocks noGrp="1"/>
          </p:cNvSpPr>
          <p:nvPr>
            <p:ph type="dt" sz="half" idx="10"/>
          </p:nvPr>
        </p:nvSpPr>
        <p:spPr>
          <a:xfrm>
            <a:off x="7077511" y="5410201"/>
            <a:ext cx="2743200" cy="365125"/>
          </a:xfrm>
        </p:spPr>
        <p:txBody>
          <a:bodyPr rtlCol="0"/>
          <a:lstStyle/>
          <a:p>
            <a:pPr rtl="0"/>
            <a:fld id="{9F07C412-3A91-42D6-9B61-4FCDC427A2DF}" type="datetime1">
              <a:rPr lang="it-IT" noProof="0" smtClean="0"/>
              <a:t>20/05/2025</a:t>
            </a:fld>
            <a:endParaRPr lang="it-IT" noProof="0"/>
          </a:p>
        </p:txBody>
      </p:sp>
      <p:sp>
        <p:nvSpPr>
          <p:cNvPr id="5" name="Segnaposto piè di pagina 4"/>
          <p:cNvSpPr>
            <a:spLocks noGrp="1"/>
          </p:cNvSpPr>
          <p:nvPr>
            <p:ph type="ftr" sz="quarter" idx="11"/>
          </p:nvPr>
        </p:nvSpPr>
        <p:spPr>
          <a:xfrm>
            <a:off x="1876424" y="5410201"/>
            <a:ext cx="5124886" cy="365125"/>
          </a:xfrm>
        </p:spPr>
        <p:txBody>
          <a:bodyPr rtlCol="0"/>
          <a:lstStyle/>
          <a:p>
            <a:pPr rtl="0"/>
            <a:endParaRPr lang="it-IT" noProof="0"/>
          </a:p>
        </p:txBody>
      </p:sp>
      <p:sp>
        <p:nvSpPr>
          <p:cNvPr id="6" name="Segnaposto numero diapositiva 5"/>
          <p:cNvSpPr>
            <a:spLocks noGrp="1"/>
          </p:cNvSpPr>
          <p:nvPr>
            <p:ph type="sldNum" sz="quarter" idx="12"/>
          </p:nvPr>
        </p:nvSpPr>
        <p:spPr>
          <a:xfrm>
            <a:off x="9896911" y="5410199"/>
            <a:ext cx="771089" cy="365125"/>
          </a:xfrm>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141410" y="4304664"/>
            <a:ext cx="9912355" cy="819355"/>
          </a:xfrm>
        </p:spPr>
        <p:txBody>
          <a:bodyPr rtlCol="0" anchor="b">
            <a:normAutofit/>
          </a:bodyPr>
          <a:lstStyle>
            <a:lvl1pPr>
              <a:defRPr sz="320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it-IT" noProof="0"/>
              <a:t>Fare clic sull'icona per inserire un'immagine</a:t>
            </a:r>
          </a:p>
        </p:txBody>
      </p:sp>
      <p:sp>
        <p:nvSpPr>
          <p:cNvPr id="4" name="Segnaposto testo 3"/>
          <p:cNvSpPr>
            <a:spLocks noGrp="1"/>
          </p:cNvSpPr>
          <p:nvPr>
            <p:ph type="body" sz="half" idx="2"/>
          </p:nvPr>
        </p:nvSpPr>
        <p:spPr>
          <a:xfrm>
            <a:off x="1141364" y="5124020"/>
            <a:ext cx="9910859" cy="682472"/>
          </a:xfrm>
        </p:spPr>
        <p:txBody>
          <a:bodyPr rtlCol="0">
            <a:normAutofit/>
          </a:bodyPr>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0E5F0924-62E5-463C-8BF5-2B1C587AAB62}" type="datetime1">
              <a:rPr lang="it-IT" noProof="0" smtClean="0"/>
              <a:t>20/05/2025</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141456" y="609600"/>
            <a:ext cx="9905955" cy="3429000"/>
          </a:xfrm>
        </p:spPr>
        <p:txBody>
          <a:bodyPr rtlCol="0" anchor="ctr">
            <a:normAutofit/>
          </a:bodyPr>
          <a:lstStyle>
            <a:lvl1pPr>
              <a:defRPr sz="3600"/>
            </a:lvl1pPr>
          </a:lstStyle>
          <a:p>
            <a:pPr rtl="0"/>
            <a:r>
              <a:rPr lang="it-IT" noProof="0"/>
              <a:t>Fare clic per modificare lo stile del titolo dello schema</a:t>
            </a:r>
          </a:p>
        </p:txBody>
      </p:sp>
      <p:sp>
        <p:nvSpPr>
          <p:cNvPr id="4" name="Segnaposto testo 3"/>
          <p:cNvSpPr>
            <a:spLocks noGrp="1"/>
          </p:cNvSpPr>
          <p:nvPr>
            <p:ph type="body" sz="half" idx="2"/>
          </p:nvPr>
        </p:nvSpPr>
        <p:spPr>
          <a:xfrm>
            <a:off x="1141410" y="4419599"/>
            <a:ext cx="9904459" cy="1371599"/>
          </a:xfrm>
        </p:spPr>
        <p:txBody>
          <a:bodyPr rtlCol="0" anchor="ctr">
            <a:normAutofit/>
          </a:bodyPr>
          <a:lstStyle>
            <a:lvl1pPr marL="0" indent="0" rtl="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2418E10D-0776-44D6-963B-DC0E8263B4A3}" type="datetime1">
              <a:rPr lang="it-IT" noProof="0" smtClean="0"/>
              <a:t>20/05/2025</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446212" y="609599"/>
            <a:ext cx="9302752" cy="2748429"/>
          </a:xfrm>
        </p:spPr>
        <p:txBody>
          <a:bodyPr rtlCol="0" anchor="ctr">
            <a:normAutofit/>
          </a:bodyPr>
          <a:lstStyle>
            <a:lvl1pPr rtl="0">
              <a:defRPr sz="3600"/>
            </a:lvl1pPr>
          </a:lstStyle>
          <a:p>
            <a:pPr rtl="0"/>
            <a:r>
              <a:rPr lang="it-IT" noProof="0"/>
              <a:t>Fare clic per modificare lo stile del titolo dello schema</a:t>
            </a:r>
          </a:p>
        </p:txBody>
      </p:sp>
      <p:sp>
        <p:nvSpPr>
          <p:cNvPr id="12" name="Segnaposto testo 3"/>
          <p:cNvSpPr>
            <a:spLocks noGrp="1"/>
          </p:cNvSpPr>
          <p:nvPr>
            <p:ph type="body" sz="half" idx="13"/>
          </p:nvPr>
        </p:nvSpPr>
        <p:spPr>
          <a:xfrm>
            <a:off x="1720644" y="3365557"/>
            <a:ext cx="8752299" cy="548968"/>
          </a:xfrm>
        </p:spPr>
        <p:txBody>
          <a:bodyPr rtlCol="0" anchor="t">
            <a:normAutofit/>
          </a:bodyPr>
          <a:lstStyle>
            <a:lvl1pPr marL="0" indent="0" rtl="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4" name="Segnaposto testo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A4B6D974-EE66-4A1B-A230-B07D9415C521}" type="datetime1">
              <a:rPr lang="it-IT" noProof="0" smtClean="0"/>
              <a:t>20/05/2025</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
        <p:nvSpPr>
          <p:cNvPr id="60" name="Casella di tes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61" name="Casella di tes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olo 1"/>
          <p:cNvSpPr>
            <a:spLocks noGrp="1"/>
          </p:cNvSpPr>
          <p:nvPr>
            <p:ph type="title"/>
          </p:nvPr>
        </p:nvSpPr>
        <p:spPr>
          <a:xfrm>
            <a:off x="1141410" y="2134041"/>
            <a:ext cx="9906001" cy="2511835"/>
          </a:xfrm>
        </p:spPr>
        <p:txBody>
          <a:bodyPr rtlCol="0" anchor="b">
            <a:normAutofit/>
          </a:bodyPr>
          <a:lstStyle>
            <a:lvl1pPr>
              <a:defRPr sz="3600"/>
            </a:lvl1pPr>
          </a:lstStyle>
          <a:p>
            <a:pPr rtl="0"/>
            <a:r>
              <a:rPr lang="it-IT" noProof="0"/>
              <a:t>Fare clic per modificare lo stile del titolo dello schema</a:t>
            </a:r>
          </a:p>
        </p:txBody>
      </p:sp>
      <p:sp>
        <p:nvSpPr>
          <p:cNvPr id="4" name="Segnaposto testo 3"/>
          <p:cNvSpPr>
            <a:spLocks noGrp="1"/>
          </p:cNvSpPr>
          <p:nvPr>
            <p:ph type="body" sz="half" idx="2"/>
          </p:nvPr>
        </p:nvSpPr>
        <p:spPr>
          <a:xfrm>
            <a:off x="1141364" y="4657655"/>
            <a:ext cx="9904505" cy="1140644"/>
          </a:xfrm>
        </p:spPr>
        <p:txBody>
          <a:bodyPr rtlCol="0" anchor="t">
            <a:normAutofit/>
          </a:bodyPr>
          <a:lstStyle>
            <a:lvl1pPr marL="0" indent="0" rtl="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B8CBCA41-3B27-42BB-A896-14406F9B4BB2}" type="datetime1">
              <a:rPr lang="it-IT" noProof="0" smtClean="0"/>
              <a:t>20/05/2025</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olo 1"/>
          <p:cNvSpPr>
            <a:spLocks noGrp="1"/>
          </p:cNvSpPr>
          <p:nvPr>
            <p:ph type="title"/>
          </p:nvPr>
        </p:nvSpPr>
        <p:spPr>
          <a:xfrm>
            <a:off x="1141413" y="609600"/>
            <a:ext cx="9905998" cy="1905000"/>
          </a:xfrm>
        </p:spPr>
        <p:txBody>
          <a:bodyPr rtlCol="0"/>
          <a:lstStyle/>
          <a:p>
            <a:pPr rtl="0"/>
            <a:r>
              <a:rPr lang="it-IT" noProof="0"/>
              <a:t>Fare clic per modificare lo stile del titolo dello schema</a:t>
            </a:r>
          </a:p>
        </p:txBody>
      </p:sp>
      <p:sp>
        <p:nvSpPr>
          <p:cNvPr id="7" name="Segnaposto testo 2"/>
          <p:cNvSpPr>
            <a:spLocks noGrp="1"/>
          </p:cNvSpPr>
          <p:nvPr>
            <p:ph type="body" idx="1"/>
          </p:nvPr>
        </p:nvSpPr>
        <p:spPr>
          <a:xfrm>
            <a:off x="1141410" y="2674463"/>
            <a:ext cx="3196899" cy="685800"/>
          </a:xfrm>
        </p:spPr>
        <p:txBody>
          <a:bodyPr rtlCol="0" anchor="b">
            <a:noAutofit/>
          </a:bodyPr>
          <a:lstStyle>
            <a:lvl1pPr marL="0" indent="0" rtl="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8" name="Segnaposto testo 3"/>
          <p:cNvSpPr>
            <a:spLocks noGrp="1"/>
          </p:cNvSpPr>
          <p:nvPr>
            <p:ph type="body" sz="half" idx="15"/>
          </p:nvPr>
        </p:nvSpPr>
        <p:spPr>
          <a:xfrm>
            <a:off x="1127918" y="3360263"/>
            <a:ext cx="3208735" cy="2430936"/>
          </a:xfrm>
        </p:spPr>
        <p:txBody>
          <a:bodyPr rtlCol="0" anchor="t">
            <a:normAutofit/>
          </a:bodyPr>
          <a:lstStyle>
            <a:lvl1pPr marL="0" indent="0"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9" name="Segnaposto testo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0" name="Segnaposto testo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11" name="Segnaposto testo 4"/>
          <p:cNvSpPr>
            <a:spLocks noGrp="1"/>
          </p:cNvSpPr>
          <p:nvPr>
            <p:ph type="body" sz="quarter" idx="13"/>
          </p:nvPr>
        </p:nvSpPr>
        <p:spPr>
          <a:xfrm>
            <a:off x="7852442" y="2674463"/>
            <a:ext cx="3194968" cy="685800"/>
          </a:xfrm>
        </p:spPr>
        <p:txBody>
          <a:bodyPr rtlCol="0" anchor="b">
            <a:noAutofit/>
          </a:bodyPr>
          <a:lstStyle>
            <a:lvl1pPr marL="0" indent="0" rtl="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2" name="Segnaposto testo 3"/>
          <p:cNvSpPr>
            <a:spLocks noGrp="1"/>
          </p:cNvSpPr>
          <p:nvPr>
            <p:ph type="body" sz="half" idx="17"/>
          </p:nvPr>
        </p:nvSpPr>
        <p:spPr>
          <a:xfrm>
            <a:off x="7852442" y="3360263"/>
            <a:ext cx="3194968" cy="2430936"/>
          </a:xfrm>
        </p:spPr>
        <p:txBody>
          <a:bodyPr rtlCol="0" anchor="t">
            <a:normAutofit/>
          </a:bodyPr>
          <a:lstStyle>
            <a:lvl1pPr marL="0" indent="0"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0DDBE533-468B-4DF8-989E-AE4D84890758}" type="datetime1">
              <a:rPr lang="it-IT" noProof="0" smtClean="0"/>
              <a:t>20/05/2025</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a 3 immagini">
    <p:spTree>
      <p:nvGrpSpPr>
        <p:cNvPr id="1" name=""/>
        <p:cNvGrpSpPr/>
        <p:nvPr/>
      </p:nvGrpSpPr>
      <p:grpSpPr>
        <a:xfrm>
          <a:off x="0" y="0"/>
          <a:ext cx="0" cy="0"/>
          <a:chOff x="0" y="0"/>
          <a:chExt cx="0" cy="0"/>
        </a:xfrm>
      </p:grpSpPr>
      <p:sp>
        <p:nvSpPr>
          <p:cNvPr id="30" name="Titolo 1"/>
          <p:cNvSpPr>
            <a:spLocks noGrp="1"/>
          </p:cNvSpPr>
          <p:nvPr>
            <p:ph type="title"/>
          </p:nvPr>
        </p:nvSpPr>
        <p:spPr>
          <a:xfrm>
            <a:off x="1141411" y="609600"/>
            <a:ext cx="9905999" cy="1905000"/>
          </a:xfrm>
        </p:spPr>
        <p:txBody>
          <a:bodyPr rtlCol="0"/>
          <a:lstStyle>
            <a:lvl1pPr rtl="0">
              <a:defRPr/>
            </a:lvl1pPr>
          </a:lstStyle>
          <a:p>
            <a:pPr rtl="0"/>
            <a:r>
              <a:rPr lang="it-IT" noProof="0"/>
              <a:t>Fare clic per modificare lo stile del titolo dello schema</a:t>
            </a:r>
          </a:p>
        </p:txBody>
      </p:sp>
      <p:sp>
        <p:nvSpPr>
          <p:cNvPr id="19" name="Segnaposto testo 2"/>
          <p:cNvSpPr>
            <a:spLocks noGrp="1"/>
          </p:cNvSpPr>
          <p:nvPr>
            <p:ph type="body" idx="1"/>
          </p:nvPr>
        </p:nvSpPr>
        <p:spPr>
          <a:xfrm>
            <a:off x="1141413" y="4404596"/>
            <a:ext cx="3195240" cy="576262"/>
          </a:xfrm>
        </p:spPr>
        <p:txBody>
          <a:bodyPr rtlCol="0" anchor="b">
            <a:noAutofit/>
          </a:bodyPr>
          <a:lstStyle>
            <a:lvl1pPr marL="0" indent="0" rtl="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0" name="Segnaposto immagine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it-IT" noProof="0"/>
              <a:t>Fare clic sull'icona per inserire un'immagine</a:t>
            </a:r>
          </a:p>
        </p:txBody>
      </p:sp>
      <p:sp>
        <p:nvSpPr>
          <p:cNvPr id="21" name="Segnaposto testo 3"/>
          <p:cNvSpPr>
            <a:spLocks noGrp="1"/>
          </p:cNvSpPr>
          <p:nvPr>
            <p:ph type="body" sz="half" idx="18"/>
          </p:nvPr>
        </p:nvSpPr>
        <p:spPr>
          <a:xfrm>
            <a:off x="1141413" y="4980858"/>
            <a:ext cx="3195240" cy="817843"/>
          </a:xfrm>
        </p:spPr>
        <p:txBody>
          <a:bodyPr rtlCol="0" anchor="t">
            <a:normAutofit/>
          </a:bodyPr>
          <a:lstStyle>
            <a:lvl1pPr marL="0" indent="0"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22" name="Segnaposto testo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3" name="Segnaposto immagine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it-IT" noProof="0"/>
              <a:t>Fare clic sull'icona per inserire un'immagine</a:t>
            </a:r>
          </a:p>
        </p:txBody>
      </p:sp>
      <p:sp>
        <p:nvSpPr>
          <p:cNvPr id="24" name="Segnaposto testo 3"/>
          <p:cNvSpPr>
            <a:spLocks noGrp="1"/>
          </p:cNvSpPr>
          <p:nvPr>
            <p:ph type="body" sz="half" idx="19"/>
          </p:nvPr>
        </p:nvSpPr>
        <p:spPr>
          <a:xfrm>
            <a:off x="4487593" y="4980857"/>
            <a:ext cx="3200400" cy="810342"/>
          </a:xfrm>
        </p:spPr>
        <p:txBody>
          <a:bodyPr rtlCol="0" anchor="t">
            <a:normAutofit/>
          </a:bodyPr>
          <a:lstStyle>
            <a:lvl1pPr marL="0" indent="0"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25" name="Segnaposto testo 4"/>
          <p:cNvSpPr>
            <a:spLocks noGrp="1"/>
          </p:cNvSpPr>
          <p:nvPr>
            <p:ph type="body" sz="quarter" idx="13"/>
          </p:nvPr>
        </p:nvSpPr>
        <p:spPr>
          <a:xfrm>
            <a:off x="7852567" y="4404595"/>
            <a:ext cx="3190741" cy="576262"/>
          </a:xfrm>
        </p:spPr>
        <p:txBody>
          <a:bodyPr rtlCol="0" anchor="b">
            <a:noAutofit/>
          </a:bodyPr>
          <a:lstStyle>
            <a:lvl1pPr marL="0" indent="0" rtl="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6" name="Segnaposto immagine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it-IT" noProof="0"/>
              <a:t>Fare clic sull'icona per inserire un'immagine</a:t>
            </a:r>
          </a:p>
        </p:txBody>
      </p:sp>
      <p:sp>
        <p:nvSpPr>
          <p:cNvPr id="27" name="Segnaposto testo 3"/>
          <p:cNvSpPr>
            <a:spLocks noGrp="1"/>
          </p:cNvSpPr>
          <p:nvPr>
            <p:ph type="body" sz="half" idx="20"/>
          </p:nvPr>
        </p:nvSpPr>
        <p:spPr>
          <a:xfrm>
            <a:off x="7852442" y="4980854"/>
            <a:ext cx="3194968" cy="810345"/>
          </a:xfrm>
        </p:spPr>
        <p:txBody>
          <a:bodyPr rtlCol="0" anchor="t">
            <a:normAutofit/>
          </a:bodyPr>
          <a:lstStyle>
            <a:lvl1pPr marL="0" indent="0"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CF450CD3-1E9A-42ED-B6B3-2B7762497156}" type="datetime1">
              <a:rPr lang="it-IT" noProof="0" smtClean="0"/>
              <a:t>20/05/2025</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p:txBody>
          <a:bodyPr vert="eaVert" rtlCol="0" anchor="t"/>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2FA54109-2DBF-44E4-B491-5C8B534E9B1F}" type="datetime1">
              <a:rPr lang="it-IT" noProof="0" smtClean="0"/>
              <a:t>20/05/2025</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042400" y="609599"/>
            <a:ext cx="2005011" cy="5181601"/>
          </a:xfrm>
        </p:spPr>
        <p:txBody>
          <a:bodyPr vert="eaVert"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a:xfrm>
            <a:off x="1141410" y="609599"/>
            <a:ext cx="7748590" cy="5181601"/>
          </a:xfrm>
        </p:spPr>
        <p:txBody>
          <a:bodyPr vert="eaVert"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D3CC41FE-9AED-44D9-BC63-8BB1EF16618B}" type="datetime1">
              <a:rPr lang="it-IT" noProof="0" smtClean="0"/>
              <a:t>20/05/2025</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p:nvPr>
        </p:nvSpPr>
        <p:spPr/>
        <p:txBody>
          <a:bodyPr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F93AB055-364E-487C-A7AC-4F0B10DC386A}" type="datetime1">
              <a:rPr lang="it-IT" noProof="0" smtClean="0"/>
              <a:t>20/05/2025</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141411" y="1419226"/>
            <a:ext cx="9906000" cy="2852737"/>
          </a:xfrm>
        </p:spPr>
        <p:txBody>
          <a:bodyPr rtlCol="0" anchor="b">
            <a:normAutofit/>
          </a:bodyPr>
          <a:lstStyle>
            <a:lvl1pPr>
              <a:defRPr sz="3600"/>
            </a:lvl1pPr>
          </a:lstStyle>
          <a:p>
            <a:pPr rtl="0"/>
            <a:r>
              <a:rPr lang="it-IT" noProof="0"/>
              <a:t>Fare clic per modificare lo stile del titolo dello schema</a:t>
            </a:r>
          </a:p>
        </p:txBody>
      </p:sp>
      <p:sp>
        <p:nvSpPr>
          <p:cNvPr id="3" name="Segnaposto testo 2"/>
          <p:cNvSpPr>
            <a:spLocks noGrp="1"/>
          </p:cNvSpPr>
          <p:nvPr>
            <p:ph type="body" idx="1"/>
          </p:nvPr>
        </p:nvSpPr>
        <p:spPr>
          <a:xfrm>
            <a:off x="1141411" y="4424362"/>
            <a:ext cx="9906000" cy="1374776"/>
          </a:xfrm>
        </p:spPr>
        <p:txBody>
          <a:bodyPr rtlCol="0">
            <a:normAutofit/>
          </a:bodyPr>
          <a:lstStyle>
            <a:lvl1pPr marL="0" indent="0" rtl="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AFBFA9F5-A62B-4527-A612-E4EF95C576C6}" type="datetime1">
              <a:rPr lang="it-IT" noProof="0" smtClean="0"/>
              <a:t>20/05/2025</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1141410" y="2249486"/>
            <a:ext cx="4878389" cy="3541714"/>
          </a:xfrm>
        </p:spPr>
        <p:txBody>
          <a:bodyPr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6172200" y="2249486"/>
            <a:ext cx="4875211" cy="3541714"/>
          </a:xfrm>
        </p:spPr>
        <p:txBody>
          <a:bodyPr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65A3CC1B-4CC0-43F6-B4FE-A108262B34F1}" type="datetime1">
              <a:rPr lang="it-IT" noProof="0" smtClean="0"/>
              <a:t>20/05/2025</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141411" y="619126"/>
            <a:ext cx="9906000" cy="1477961"/>
          </a:xfrm>
        </p:spPr>
        <p:txBody>
          <a:bodyPr rtlCol="0"/>
          <a:lstStyle/>
          <a:p>
            <a:pPr rtl="0"/>
            <a:r>
              <a:rPr lang="it-IT" noProof="0"/>
              <a:t>Fare clic per modificare lo stile del titolo dello schema</a:t>
            </a:r>
          </a:p>
        </p:txBody>
      </p:sp>
      <p:sp>
        <p:nvSpPr>
          <p:cNvPr id="3" name="Segnaposto testo 2"/>
          <p:cNvSpPr>
            <a:spLocks noGrp="1"/>
          </p:cNvSpPr>
          <p:nvPr>
            <p:ph type="body" idx="1"/>
          </p:nvPr>
        </p:nvSpPr>
        <p:spPr>
          <a:xfrm>
            <a:off x="1141411" y="2249486"/>
            <a:ext cx="487839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141410" y="3073397"/>
            <a:ext cx="4878391" cy="2717801"/>
          </a:xfrm>
        </p:spPr>
        <p:txBody>
          <a:bodyPr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172200" y="2249485"/>
            <a:ext cx="4875210"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Modificare gli stili del testo dello schema</a:t>
            </a:r>
          </a:p>
        </p:txBody>
      </p:sp>
      <p:sp>
        <p:nvSpPr>
          <p:cNvPr id="6" name="Segnaposto contenuto 5"/>
          <p:cNvSpPr>
            <a:spLocks noGrp="1"/>
          </p:cNvSpPr>
          <p:nvPr>
            <p:ph sz="quarter" idx="4"/>
          </p:nvPr>
        </p:nvSpPr>
        <p:spPr>
          <a:xfrm>
            <a:off x="6172200" y="3073397"/>
            <a:ext cx="4875210" cy="2717801"/>
          </a:xfrm>
        </p:spPr>
        <p:txBody>
          <a:bodyPr rtlCol="0"/>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6F7EC582-D1B1-4956-8471-5858519B7C3E}" type="datetime1">
              <a:rPr lang="it-IT" noProof="0" smtClean="0"/>
              <a:t>20/05/2025</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p>
            <a:pPr rtl="0"/>
            <a:fld id="{7F2E543F-C901-4A41-AEA4-880C40EA1C68}" type="datetime1">
              <a:rPr lang="it-IT" noProof="0" smtClean="0"/>
              <a:t>20/05/2025</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43628562-FD3D-4B47-BC1E-58BECF47F1DB}" type="datetime1">
              <a:rPr lang="it-IT" noProof="0" smtClean="0"/>
              <a:t>20/05/2025</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146705" y="609601"/>
            <a:ext cx="3856037" cy="1639884"/>
          </a:xfrm>
        </p:spPr>
        <p:txBody>
          <a:bodyPr rtlCol="0" anchor="b"/>
          <a:lstStyle>
            <a:lvl1pPr>
              <a:defRPr sz="3200"/>
            </a:lvl1pPr>
          </a:lstStyle>
          <a:p>
            <a:pPr rtl="0"/>
            <a:r>
              <a:rPr lang="it-IT" noProof="0"/>
              <a:t>Fare clic per modificare lo stile del titolo dello schema</a:t>
            </a:r>
          </a:p>
        </p:txBody>
      </p:sp>
      <p:sp>
        <p:nvSpPr>
          <p:cNvPr id="3" name="Segnaposto contenuto 2"/>
          <p:cNvSpPr>
            <a:spLocks noGrp="1"/>
          </p:cNvSpPr>
          <p:nvPr>
            <p:ph idx="1"/>
          </p:nvPr>
        </p:nvSpPr>
        <p:spPr>
          <a:xfrm>
            <a:off x="5156200" y="592666"/>
            <a:ext cx="5891209" cy="5198534"/>
          </a:xfrm>
        </p:spPr>
        <p:txBody>
          <a:bodyPr rtlCol="0" anchor="ctr"/>
          <a:lstStyle>
            <a:lvl1pPr rtl="0">
              <a:defRPr/>
            </a:lvl1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1146705" y="2249486"/>
            <a:ext cx="3856037" cy="3541714"/>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83D084F5-34B4-46AE-8DB4-08A7B0B97DD5}" type="datetime1">
              <a:rPr lang="it-IT" noProof="0" smtClean="0"/>
              <a:t>20/05/2025</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141413" y="609600"/>
            <a:ext cx="5934508" cy="1639886"/>
          </a:xfrm>
        </p:spPr>
        <p:txBody>
          <a:bodyPr rtlCol="0" anchor="b"/>
          <a:lstStyle>
            <a:lvl1pPr rtl="0">
              <a:defRPr sz="320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p:cNvSpPr>
            <a:spLocks noGrp="1"/>
          </p:cNvSpPr>
          <p:nvPr>
            <p:ph type="body" sz="half" idx="2"/>
          </p:nvPr>
        </p:nvSpPr>
        <p:spPr>
          <a:xfrm>
            <a:off x="1141410" y="2249486"/>
            <a:ext cx="5934511" cy="3541714"/>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5C4E6ABF-EADB-4B87-94E5-A6252FA0837A}" type="datetime1">
              <a:rPr lang="it-IT" noProof="0" smtClean="0"/>
              <a:t>20/05/2025</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magin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po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uppo 8"/>
            <p:cNvGrpSpPr/>
            <p:nvPr/>
          </p:nvGrpSpPr>
          <p:grpSpPr>
            <a:xfrm>
              <a:off x="-14288" y="0"/>
              <a:ext cx="1220788" cy="6858001"/>
              <a:chOff x="-14288" y="0"/>
              <a:chExt cx="1220788" cy="6858001"/>
            </a:xfrm>
            <a:grpFill/>
          </p:grpSpPr>
          <p:sp>
            <p:nvSpPr>
              <p:cNvPr id="21" name="Rettango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igura a mano libera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igura a mano libera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igura a mano libera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igura a mano libera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igura a mano libera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igura a mano libera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igura a mano libera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igura a mano libera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igura a mano libera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igura a mano libera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igura a mano libera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igura a mano libera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igura a mano libera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igura a mano libera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ttango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igura a mano libera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igura a mano libera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igura a mano libera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igura a mano libera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igura a mano libera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igura a mano libera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igura a mano libera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igura a mano libera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igura a mano libera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igura a mano libera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po 9"/>
            <p:cNvGrpSpPr/>
            <p:nvPr/>
          </p:nvGrpSpPr>
          <p:grpSpPr>
            <a:xfrm>
              <a:off x="11364912" y="0"/>
              <a:ext cx="674688" cy="6848476"/>
              <a:chOff x="11364912" y="0"/>
              <a:chExt cx="674688" cy="6848476"/>
            </a:xfrm>
            <a:grpFill/>
          </p:grpSpPr>
          <p:sp>
            <p:nvSpPr>
              <p:cNvPr id="11" name="Figura a mano libera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igura a mano libera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igura a mano libera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igura a mano libera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igura a mano libera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igura a mano libera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igura a mano libera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igura a mano libera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igura a mano libera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ttango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Segnaposto tito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it-IT" noProof="0" dirty="0"/>
          </a:p>
        </p:txBody>
      </p:sp>
      <p:sp>
        <p:nvSpPr>
          <p:cNvPr id="3" name="Segnaposto tes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C9D3B909-5AB1-46A3-A753-94B6F9B0BED5}" type="datetime1">
              <a:rPr lang="it-IT" noProof="0" smtClean="0"/>
              <a:t>20/05/2025</a:t>
            </a:fld>
            <a:endParaRPr lang="it-IT" noProof="0"/>
          </a:p>
        </p:txBody>
      </p:sp>
      <p:sp>
        <p:nvSpPr>
          <p:cNvPr id="5" name="Segnaposto piè di pagina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it-IT" noProof="0"/>
          </a:p>
        </p:txBody>
      </p:sp>
      <p:sp>
        <p:nvSpPr>
          <p:cNvPr id="6" name="Segnaposto numero diapositiva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it-IT" noProof="0" smtClean="0"/>
              <a:pPr/>
              <a:t>‹N›</a:t>
            </a:fld>
            <a:endParaRPr lang="it-IT" noProof="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8D3E5-C7A3-47DF-A374-46BF83A69904}"/>
              </a:ext>
            </a:extLst>
          </p:cNvPr>
          <p:cNvSpPr>
            <a:spLocks noGrp="1"/>
          </p:cNvSpPr>
          <p:nvPr>
            <p:ph type="ctrTitle"/>
          </p:nvPr>
        </p:nvSpPr>
        <p:spPr>
          <a:xfrm>
            <a:off x="1472663" y="2229633"/>
            <a:ext cx="8348231" cy="2191802"/>
          </a:xfrm>
        </p:spPr>
        <p:txBody>
          <a:bodyPr rtlCol="0">
            <a:noAutofit/>
          </a:bodyPr>
          <a:lstStyle/>
          <a:p>
            <a:pPr rtl="0"/>
            <a:r>
              <a:rPr lang="it-IT" sz="3600" dirty="0">
                <a:latin typeface="Rockwell" panose="02060603020205020403" pitchFamily="18" charset="0"/>
              </a:rPr>
              <a:t>Modellazione grafica: </a:t>
            </a:r>
            <a:br>
              <a:rPr lang="it-IT" sz="3600" dirty="0">
                <a:latin typeface="Rockwell" panose="02060603020205020403" pitchFamily="18" charset="0"/>
              </a:rPr>
            </a:br>
            <a:r>
              <a:rPr lang="it-IT" sz="3600" dirty="0">
                <a:latin typeface="Rockwell" panose="02060603020205020403" pitchFamily="18" charset="0"/>
              </a:rPr>
              <a:t>Image Fitting con</a:t>
            </a:r>
            <a:br>
              <a:rPr lang="it-IT" sz="3600" dirty="0">
                <a:latin typeface="Rockwell" panose="02060603020205020403" pitchFamily="18" charset="0"/>
              </a:rPr>
            </a:br>
            <a:r>
              <a:rPr lang="it-IT" sz="3600" dirty="0">
                <a:latin typeface="Rockwell" panose="02060603020205020403" pitchFamily="18" charset="0"/>
              </a:rPr>
              <a:t>Interpolazione Lineare a Tratti, Curve di </a:t>
            </a:r>
            <a:r>
              <a:rPr lang="it-IT" sz="3600" dirty="0" err="1">
                <a:latin typeface="Rockwell" panose="02060603020205020403" pitchFamily="18" charset="0"/>
              </a:rPr>
              <a:t>Bézier</a:t>
            </a:r>
            <a:r>
              <a:rPr lang="it-IT" sz="3600" dirty="0">
                <a:latin typeface="Rockwell" panose="02060603020205020403" pitchFamily="18" charset="0"/>
              </a:rPr>
              <a:t>, B-</a:t>
            </a:r>
            <a:r>
              <a:rPr lang="it-IT" sz="3600" dirty="0" err="1">
                <a:latin typeface="Rockwell" panose="02060603020205020403" pitchFamily="18" charset="0"/>
              </a:rPr>
              <a:t>Spline</a:t>
            </a:r>
            <a:r>
              <a:rPr lang="it-IT" sz="3600" dirty="0">
                <a:latin typeface="Rockwell" panose="02060603020205020403" pitchFamily="18" charset="0"/>
              </a:rPr>
              <a:t>, NURBS.</a:t>
            </a:r>
          </a:p>
        </p:txBody>
      </p:sp>
      <p:sp>
        <p:nvSpPr>
          <p:cNvPr id="3" name="Sottotitolo 2">
            <a:extLst>
              <a:ext uri="{FF2B5EF4-FFF2-40B4-BE49-F238E27FC236}">
                <a16:creationId xmlns:a16="http://schemas.microsoft.com/office/drawing/2014/main" id="{2E78725B-6E40-4D82-B375-7831D81C29EE}"/>
              </a:ext>
            </a:extLst>
          </p:cNvPr>
          <p:cNvSpPr>
            <a:spLocks noGrp="1"/>
          </p:cNvSpPr>
          <p:nvPr>
            <p:ph type="subTitle" idx="1"/>
          </p:nvPr>
        </p:nvSpPr>
        <p:spPr>
          <a:xfrm>
            <a:off x="2360198" y="5230864"/>
            <a:ext cx="6804438" cy="1551853"/>
          </a:xfrm>
        </p:spPr>
        <p:txBody>
          <a:bodyPr rtlCol="0">
            <a:normAutofit/>
          </a:bodyPr>
          <a:lstStyle/>
          <a:p>
            <a:pPr rtl="0"/>
            <a:r>
              <a:rPr lang="it-IT" sz="2400" dirty="0">
                <a:latin typeface="Tahoma" panose="020B0604030504040204" pitchFamily="34" charset="0"/>
                <a:ea typeface="Tahoma" panose="020B0604030504040204" pitchFamily="34" charset="0"/>
                <a:cs typeface="Tahoma" panose="020B0604030504040204" pitchFamily="34" charset="0"/>
              </a:rPr>
              <a:t>Francesco Scognamiglio 	M63001364</a:t>
            </a:r>
            <a:br>
              <a:rPr lang="it-IT" sz="2400" dirty="0">
                <a:latin typeface="Tahoma" panose="020B0604030504040204" pitchFamily="34" charset="0"/>
                <a:ea typeface="Tahoma" panose="020B0604030504040204" pitchFamily="34" charset="0"/>
                <a:cs typeface="Tahoma" panose="020B0604030504040204" pitchFamily="34" charset="0"/>
              </a:rPr>
            </a:br>
            <a:r>
              <a:rPr lang="it-IT" sz="2400" dirty="0">
                <a:latin typeface="Tahoma" panose="020B0604030504040204" pitchFamily="34" charset="0"/>
                <a:ea typeface="Tahoma" panose="020B0604030504040204" pitchFamily="34" charset="0"/>
                <a:cs typeface="Tahoma" panose="020B0604030504040204" pitchFamily="34" charset="0"/>
              </a:rPr>
              <a:t>Felice Micillo 			M63001364</a:t>
            </a:r>
          </a:p>
          <a:p>
            <a:pPr rtl="0"/>
            <a:r>
              <a:rPr lang="it-IT" dirty="0">
                <a:latin typeface="Tahoma" panose="020B0604030504040204" pitchFamily="34" charset="0"/>
                <a:ea typeface="Tahoma" panose="020B0604030504040204" pitchFamily="34" charset="0"/>
                <a:cs typeface="Tahoma" panose="020B0604030504040204" pitchFamily="34" charset="0"/>
              </a:rPr>
              <a:t>A.A 2022/23</a:t>
            </a:r>
          </a:p>
        </p:txBody>
      </p:sp>
      <p:pic>
        <p:nvPicPr>
          <p:cNvPr id="4" name="Immagine 3">
            <a:extLst>
              <a:ext uri="{FF2B5EF4-FFF2-40B4-BE49-F238E27FC236}">
                <a16:creationId xmlns:a16="http://schemas.microsoft.com/office/drawing/2014/main" id="{8A93483B-11B5-48AA-49A9-D2F00EE8D843}"/>
              </a:ext>
            </a:extLst>
          </p:cNvPr>
          <p:cNvPicPr>
            <a:picLocks noChangeAspect="1"/>
          </p:cNvPicPr>
          <p:nvPr/>
        </p:nvPicPr>
        <p:blipFill rotWithShape="1">
          <a:blip r:embed="rId3">
            <a:extLst>
              <a:ext uri="{28A0092B-C50C-407E-A947-70E740481C1C}">
                <a14:useLocalDpi xmlns:a14="http://schemas.microsoft.com/office/drawing/2010/main" val="0"/>
              </a:ext>
            </a:extLst>
          </a:blip>
          <a:srcRect l="27495" t="9813" r="23451" b="6737"/>
          <a:stretch/>
        </p:blipFill>
        <p:spPr>
          <a:xfrm>
            <a:off x="8887464" y="644277"/>
            <a:ext cx="2342499" cy="2191803"/>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Rappresentazione curve </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49012" y="1757104"/>
                <a:ext cx="10493976" cy="3895551"/>
              </a:xfrm>
            </p:spPr>
            <p:txBody>
              <a:bodyPr>
                <a:noAutofit/>
              </a:bodyPr>
              <a:lstStyle/>
              <a:p>
                <a:pPr marL="0" lvl="0" indent="0" algn="just">
                  <a:buSzTx/>
                  <a:buNone/>
                </a:pPr>
                <a:r>
                  <a:rPr lang="it-IT" sz="2000" dirty="0">
                    <a:solidFill>
                      <a:schemeClr val="tx1">
                        <a:lumMod val="85000"/>
                      </a:schemeClr>
                    </a:solidFill>
                  </a:rPr>
                  <a:t>Le curve possono essere raffigurate attraverso due rappresentazioni:</a:t>
                </a:r>
              </a:p>
              <a:p>
                <a:pPr lvl="1" algn="just">
                  <a:buSzTx/>
                </a:pPr>
                <a:r>
                  <a:rPr lang="it-IT" dirty="0">
                    <a:solidFill>
                      <a:schemeClr val="tx1">
                        <a:lumMod val="85000"/>
                      </a:schemeClr>
                    </a:solidFill>
                  </a:rPr>
                  <a:t>Rappresentazione non parametrica: le coordinate sono legate attraverso una trasformazione geometrica. La curva viene sviluppata a partire dai suoi coefficienti, per tale motivo non è possibile rappresentare curve chiuse o con punti multipli.</a:t>
                </a:r>
              </a:p>
              <a:p>
                <a:pPr lvl="1" algn="just">
                  <a:buSzTx/>
                </a:pPr>
                <a:r>
                  <a:rPr lang="it-IT" dirty="0">
                    <a:solidFill>
                      <a:schemeClr val="tx1">
                        <a:lumMod val="85000"/>
                      </a:schemeClr>
                    </a:solidFill>
                  </a:rPr>
                  <a:t>Rappresentazione parametrica: tutti i punti dipendono da un parametro t, posseggono coordinate </a:t>
                </a:r>
                <a14:m>
                  <m:oMath xmlns:m="http://schemas.openxmlformats.org/officeDocument/2006/math">
                    <m:d>
                      <m:dPr>
                        <m:ctrlPr>
                          <a:rPr lang="it-IT" i="1">
                            <a:solidFill>
                              <a:schemeClr val="tx1">
                                <a:lumMod val="85000"/>
                              </a:schemeClr>
                            </a:solidFill>
                            <a:latin typeface="Cambria Math" panose="02040503050406030204" pitchFamily="18" charset="0"/>
                          </a:rPr>
                        </m:ctrlPr>
                      </m:dPr>
                      <m:e>
                        <m:r>
                          <a:rPr lang="it-IT">
                            <a:solidFill>
                              <a:schemeClr val="tx1">
                                <a:lumMod val="85000"/>
                              </a:schemeClr>
                            </a:solidFill>
                            <a:latin typeface="Cambria Math" panose="02040503050406030204" pitchFamily="18" charset="0"/>
                          </a:rPr>
                          <m:t> </m:t>
                        </m:r>
                        <m:r>
                          <a:rPr lang="it-IT">
                            <a:solidFill>
                              <a:schemeClr val="tx1">
                                <a:lumMod val="85000"/>
                              </a:schemeClr>
                            </a:solidFill>
                            <a:latin typeface="Cambria Math" panose="02040503050406030204" pitchFamily="18" charset="0"/>
                          </a:rPr>
                          <m:t>𝑥</m:t>
                        </m:r>
                        <m:d>
                          <m:dPr>
                            <m:ctrlPr>
                              <a:rPr lang="it-IT" i="1">
                                <a:solidFill>
                                  <a:schemeClr val="tx1">
                                    <a:lumMod val="85000"/>
                                  </a:schemeClr>
                                </a:solidFill>
                                <a:latin typeface="Cambria Math" panose="02040503050406030204" pitchFamily="18" charset="0"/>
                              </a:rPr>
                            </m:ctrlPr>
                          </m:dPr>
                          <m:e>
                            <m:r>
                              <a:rPr lang="it-IT">
                                <a:solidFill>
                                  <a:schemeClr val="tx1">
                                    <a:lumMod val="85000"/>
                                  </a:schemeClr>
                                </a:solidFill>
                                <a:latin typeface="Cambria Math" panose="02040503050406030204" pitchFamily="18" charset="0"/>
                              </a:rPr>
                              <m:t>𝑡</m:t>
                            </m:r>
                          </m:e>
                        </m:d>
                        <m:r>
                          <a:rPr lang="it-IT">
                            <a:solidFill>
                              <a:schemeClr val="tx1">
                                <a:lumMod val="85000"/>
                              </a:schemeClr>
                            </a:solidFill>
                            <a:latin typeface="Cambria Math" panose="02040503050406030204" pitchFamily="18" charset="0"/>
                          </a:rPr>
                          <m:t>, </m:t>
                        </m:r>
                        <m:r>
                          <a:rPr lang="it-IT">
                            <a:solidFill>
                              <a:schemeClr val="tx1">
                                <a:lumMod val="85000"/>
                              </a:schemeClr>
                            </a:solidFill>
                            <a:latin typeface="Cambria Math" panose="02040503050406030204" pitchFamily="18" charset="0"/>
                          </a:rPr>
                          <m:t>𝑦</m:t>
                        </m:r>
                        <m:d>
                          <m:dPr>
                            <m:ctrlPr>
                              <a:rPr lang="it-IT" i="1">
                                <a:solidFill>
                                  <a:schemeClr val="tx1">
                                    <a:lumMod val="85000"/>
                                  </a:schemeClr>
                                </a:solidFill>
                                <a:latin typeface="Cambria Math" panose="02040503050406030204" pitchFamily="18" charset="0"/>
                              </a:rPr>
                            </m:ctrlPr>
                          </m:dPr>
                          <m:e>
                            <m:r>
                              <a:rPr lang="it-IT">
                                <a:solidFill>
                                  <a:schemeClr val="tx1">
                                    <a:lumMod val="85000"/>
                                  </a:schemeClr>
                                </a:solidFill>
                                <a:latin typeface="Cambria Math" panose="02040503050406030204" pitchFamily="18" charset="0"/>
                              </a:rPr>
                              <m:t>𝑡</m:t>
                            </m:r>
                          </m:e>
                        </m:d>
                      </m:e>
                    </m:d>
                  </m:oMath>
                </a14:m>
                <a:r>
                  <a:rPr lang="it-IT" dirty="0">
                    <a:solidFill>
                      <a:schemeClr val="tx1">
                        <a:lumMod val="85000"/>
                      </a:schemeClr>
                    </a:solidFill>
                  </a:rPr>
                  <a:t>, e variano al variare della funzione di definizione. Tale raffigurazione permette di rappresentare curve con punti multipli o chiuse. </a:t>
                </a:r>
              </a:p>
              <a:p>
                <a:pPr marL="0" lvl="0" indent="0" algn="just">
                  <a:buSzTx/>
                  <a:buNone/>
                </a:pPr>
                <a:endParaRPr lang="it-IT" sz="500" dirty="0">
                  <a:solidFill>
                    <a:prstClr val="black"/>
                  </a:solidFill>
                </a:endParaRPr>
              </a:p>
              <a:p>
                <a:pPr marL="457200" lvl="1" indent="0" algn="just">
                  <a:buSzTx/>
                  <a:buNone/>
                </a:pPr>
                <a:endParaRPr lang="it-IT" sz="500" dirty="0">
                  <a:solidFill>
                    <a:prstClr val="black"/>
                  </a:solidFill>
                </a:endParaRPr>
              </a:p>
              <a:p>
                <a:pPr lvl="1" algn="just">
                  <a:buSzTx/>
                </a:pPr>
                <a:endParaRPr lang="it-IT" sz="500" dirty="0">
                  <a:solidFill>
                    <a:prstClr val="black"/>
                  </a:solidFill>
                </a:endParaRPr>
              </a:p>
              <a:p>
                <a:pPr marL="457200" lvl="1" indent="0" algn="just">
                  <a:buNone/>
                </a:pPr>
                <a:endParaRPr lang="it-IT" sz="1600" dirty="0">
                  <a:solidFill>
                    <a:schemeClr val="tx1">
                      <a:lumMod val="85000"/>
                    </a:schemeClr>
                  </a:solidFill>
                  <a:latin typeface="+mj-lt"/>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849012" y="1757104"/>
                <a:ext cx="10493976" cy="3895551"/>
              </a:xfrm>
              <a:blipFill>
                <a:blip r:embed="rId3"/>
                <a:stretch>
                  <a:fillRect l="-581" r="-581"/>
                </a:stretch>
              </a:blipFill>
            </p:spPr>
            <p:txBody>
              <a:bodyPr/>
              <a:lstStyle/>
              <a:p>
                <a:r>
                  <a:rPr lang="it-IT">
                    <a:noFill/>
                  </a:rPr>
                  <a:t> </a:t>
                </a:r>
              </a:p>
            </p:txBody>
          </p:sp>
        </mc:Fallback>
      </mc:AlternateContent>
      <p:pic>
        <p:nvPicPr>
          <p:cNvPr id="3" name="Immagine 2">
            <a:extLst>
              <a:ext uri="{FF2B5EF4-FFF2-40B4-BE49-F238E27FC236}">
                <a16:creationId xmlns:a16="http://schemas.microsoft.com/office/drawing/2014/main" id="{3230BA3A-80AA-5B4E-8E8C-17D3937AD329}"/>
              </a:ext>
            </a:extLst>
          </p:cNvPr>
          <p:cNvPicPr>
            <a:picLocks noChangeAspect="1"/>
          </p:cNvPicPr>
          <p:nvPr/>
        </p:nvPicPr>
        <p:blipFill rotWithShape="1">
          <a:blip r:embed="rId4"/>
          <a:srcRect l="6265" t="13576" r="45189" b="62244"/>
          <a:stretch/>
        </p:blipFill>
        <p:spPr>
          <a:xfrm>
            <a:off x="1397450" y="5341694"/>
            <a:ext cx="2714626" cy="621922"/>
          </a:xfrm>
          <a:prstGeom prst="rect">
            <a:avLst/>
          </a:prstGeom>
        </p:spPr>
      </p:pic>
      <p:pic>
        <p:nvPicPr>
          <p:cNvPr id="4" name="Immagine 3">
            <a:extLst>
              <a:ext uri="{FF2B5EF4-FFF2-40B4-BE49-F238E27FC236}">
                <a16:creationId xmlns:a16="http://schemas.microsoft.com/office/drawing/2014/main" id="{24D78725-868F-CE97-C36A-DEB8DBBC78A1}"/>
              </a:ext>
            </a:extLst>
          </p:cNvPr>
          <p:cNvPicPr>
            <a:picLocks noChangeAspect="1"/>
          </p:cNvPicPr>
          <p:nvPr/>
        </p:nvPicPr>
        <p:blipFill rotWithShape="1">
          <a:blip r:embed="rId5"/>
          <a:srcRect t="3860"/>
          <a:stretch/>
        </p:blipFill>
        <p:spPr>
          <a:xfrm>
            <a:off x="6424304" y="4709490"/>
            <a:ext cx="3598471" cy="1693076"/>
          </a:xfrm>
          <a:prstGeom prst="rect">
            <a:avLst/>
          </a:prstGeom>
        </p:spPr>
      </p:pic>
      <p:pic>
        <p:nvPicPr>
          <p:cNvPr id="6" name="Immagine 5">
            <a:extLst>
              <a:ext uri="{FF2B5EF4-FFF2-40B4-BE49-F238E27FC236}">
                <a16:creationId xmlns:a16="http://schemas.microsoft.com/office/drawing/2014/main" id="{93984AC1-2D5E-C359-B4D9-83B77032E906}"/>
              </a:ext>
            </a:extLst>
          </p:cNvPr>
          <p:cNvPicPr>
            <a:picLocks noChangeAspect="1"/>
          </p:cNvPicPr>
          <p:nvPr/>
        </p:nvPicPr>
        <p:blipFill rotWithShape="1">
          <a:blip r:embed="rId4"/>
          <a:srcRect l="52852"/>
          <a:stretch/>
        </p:blipFill>
        <p:spPr>
          <a:xfrm>
            <a:off x="4112076" y="4709490"/>
            <a:ext cx="1735438" cy="1693076"/>
          </a:xfrm>
          <a:prstGeom prst="rect">
            <a:avLst/>
          </a:prstGeom>
        </p:spPr>
      </p:pic>
    </p:spTree>
    <p:extLst>
      <p:ext uri="{BB962C8B-B14F-4D97-AF65-F5344CB8AC3E}">
        <p14:creationId xmlns:p14="http://schemas.microsoft.com/office/powerpoint/2010/main" val="342765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Curve di </a:t>
            </a:r>
            <a:r>
              <a:rPr lang="it-IT" sz="4400" dirty="0" err="1"/>
              <a:t>bezier</a:t>
            </a:r>
            <a:endParaRPr lang="it-IT" sz="4400" dirty="0">
              <a:latin typeface="Rockwell" panose="02060603020205020403" pitchFamily="18" charset="0"/>
            </a:endParaRPr>
          </a:p>
        </p:txBody>
      </p:sp>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49012" y="1757104"/>
            <a:ext cx="10493976" cy="4168683"/>
          </a:xfrm>
        </p:spPr>
        <p:txBody>
          <a:bodyPr>
            <a:noAutofit/>
          </a:bodyPr>
          <a:lstStyle/>
          <a:p>
            <a:pPr marL="0" indent="0">
              <a:lnSpc>
                <a:spcPct val="107000"/>
              </a:lnSpc>
              <a:spcAft>
                <a:spcPts val="800"/>
              </a:spcAft>
              <a:buNone/>
            </a:pP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Le curve di </a:t>
            </a:r>
            <a:r>
              <a:rPr lang="it-IT" sz="2000" kern="100" dirty="0" err="1">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Bézier</a:t>
            </a: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sono particolari curve parametriche, dall’andamento morbido, definite partendo da un numero finito di punti. </a:t>
            </a:r>
          </a:p>
          <a:p>
            <a:pPr marL="0" indent="0">
              <a:lnSpc>
                <a:spcPct val="107000"/>
              </a:lnSpc>
              <a:spcAft>
                <a:spcPts val="800"/>
              </a:spcAft>
              <a:buNone/>
            </a:pP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Questi punti sono chiamati </a:t>
            </a:r>
            <a:r>
              <a:rPr lang="it-IT" sz="2000" b="1"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punti di controllo </a:t>
            </a: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e la curva di </a:t>
            </a:r>
            <a:r>
              <a:rPr lang="it-IT" sz="2000" kern="100" dirty="0" err="1">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Bézier</a:t>
            </a: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è disegnata all’interno del </a:t>
            </a:r>
            <a:r>
              <a:rPr lang="it-IT" sz="2000" b="1" kern="100" dirty="0" err="1">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convex</a:t>
            </a:r>
            <a:r>
              <a:rPr lang="it-IT" sz="2000" b="1"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it-IT" sz="2000" b="1" kern="100" dirty="0" err="1">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hull</a:t>
            </a:r>
            <a:r>
              <a:rPr lang="it-IT" sz="2000" b="1"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o </a:t>
            </a:r>
            <a:r>
              <a:rPr lang="it-IT" sz="2000" b="1"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inviluppo convesso</a:t>
            </a: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cioè il più piccolo poligono convesso che contiene tutti questi punti.</a:t>
            </a:r>
          </a:p>
          <a:p>
            <a:pPr marL="0" indent="0">
              <a:lnSpc>
                <a:spcPct val="107000"/>
              </a:lnSpc>
              <a:spcAft>
                <a:spcPts val="800"/>
              </a:spcAft>
              <a:buNone/>
            </a:pP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La curva di </a:t>
            </a:r>
            <a:r>
              <a:rPr lang="it-IT" sz="2000" kern="100" dirty="0" err="1">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Bézier</a:t>
            </a: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è il centro di massa del </a:t>
            </a:r>
            <a:r>
              <a:rPr lang="it-IT" sz="2000" kern="100" dirty="0" err="1">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convex</a:t>
            </a: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it-IT" sz="2000" kern="100" dirty="0" err="1">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hull</a:t>
            </a:r>
            <a:r>
              <a:rPr lang="it-IT" sz="20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457200" lvl="1" indent="0" algn="just">
              <a:buNone/>
            </a:pPr>
            <a:endParaRPr lang="it-IT" sz="2000" dirty="0">
              <a:solidFill>
                <a:schemeClr val="tx1">
                  <a:lumMod val="85000"/>
                </a:schemeClr>
              </a:solidFill>
            </a:endParaRPr>
          </a:p>
          <a:p>
            <a:pPr lvl="1" algn="just"/>
            <a:endParaRPr lang="it-IT" sz="2000" dirty="0">
              <a:solidFill>
                <a:schemeClr val="tx1">
                  <a:lumMod val="85000"/>
                </a:schemeClr>
              </a:solidFill>
            </a:endParaRPr>
          </a:p>
          <a:p>
            <a:pPr lvl="1" algn="just"/>
            <a:endParaRPr lang="it-IT" sz="2000" dirty="0">
              <a:solidFill>
                <a:schemeClr val="tx1">
                  <a:lumMod val="85000"/>
                </a:schemeClr>
              </a:solidFill>
            </a:endParaRPr>
          </a:p>
          <a:p>
            <a:pPr marL="0" indent="0" algn="just">
              <a:buNone/>
            </a:pPr>
            <a:endParaRPr lang="it-IT" sz="2000" dirty="0">
              <a:solidFill>
                <a:schemeClr val="tx1">
                  <a:lumMod val="85000"/>
                </a:schemeClr>
              </a:solidFill>
            </a:endParaRPr>
          </a:p>
        </p:txBody>
      </p:sp>
    </p:spTree>
    <p:extLst>
      <p:ext uri="{BB962C8B-B14F-4D97-AF65-F5344CB8AC3E}">
        <p14:creationId xmlns:p14="http://schemas.microsoft.com/office/powerpoint/2010/main" val="177881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Centro di massa</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49012" y="1757104"/>
                <a:ext cx="10493976" cy="4869327"/>
              </a:xfrm>
            </p:spPr>
            <p:txBody>
              <a:bodyPr>
                <a:noAutofit/>
              </a:bodyPr>
              <a:lstStyle/>
              <a:p>
                <a:pPr algn="just"/>
                <a:r>
                  <a:rPr lang="en-US" altLang="it-IT" sz="2000" dirty="0">
                    <a:solidFill>
                      <a:schemeClr val="tx1">
                        <a:lumMod val="85000"/>
                      </a:schemeClr>
                    </a:solidFill>
                  </a:rPr>
                  <a:t>Il centro di massa (CM)  di un oggetto  è il punto dell’oggetto in cui è concentrato il suo peso, ovvero dove si può assumere che la forza di gravità sia applicata</a:t>
                </a:r>
              </a:p>
              <a:p>
                <a:pPr algn="just"/>
                <a:r>
                  <a:rPr lang="en-US" altLang="it-IT" sz="2000" dirty="0">
                    <a:solidFill>
                      <a:schemeClr val="tx1">
                        <a:lumMod val="85000"/>
                      </a:schemeClr>
                    </a:solidFill>
                  </a:rPr>
                  <a:t>Per un insieme finito di punti può essere definito come: </a:t>
                </a:r>
              </a:p>
              <a:p>
                <a:pPr marL="3657600" lvl="8" indent="0" algn="just">
                  <a:buNone/>
                </a:pPr>
                <a:endParaRPr lang="en-US" altLang="it-IT" dirty="0">
                  <a:solidFill>
                    <a:schemeClr val="tx1">
                      <a:lumMod val="85000"/>
                    </a:schemeClr>
                  </a:solidFill>
                </a:endParaRPr>
              </a:p>
              <a:p>
                <a:pPr marL="3657600" lvl="8" indent="0" algn="just">
                  <a:buNone/>
                </a:pPr>
                <a:endParaRPr lang="it-IT" altLang="it-IT" sz="2400" i="1" dirty="0">
                  <a:solidFill>
                    <a:schemeClr val="tx1">
                      <a:lumMod val="85000"/>
                    </a:schemeClr>
                  </a:solidFill>
                  <a:latin typeface="Cambria Math" panose="02040503050406030204" pitchFamily="18" charset="0"/>
                </a:endParaRPr>
              </a:p>
              <a:p>
                <a:pPr marL="3657600" lvl="8" indent="0" algn="just">
                  <a:buNone/>
                </a:pPr>
                <a14:m>
                  <m:oMathPara xmlns:m="http://schemas.openxmlformats.org/officeDocument/2006/math">
                    <m:oMathParaPr>
                      <m:jc m:val="centerGroup"/>
                    </m:oMathParaPr>
                    <m:oMath xmlns:m="http://schemas.openxmlformats.org/officeDocument/2006/math">
                      <m:r>
                        <a:rPr lang="it-IT" altLang="it-IT" sz="2400" i="1">
                          <a:solidFill>
                            <a:schemeClr val="tx1">
                              <a:lumMod val="85000"/>
                            </a:schemeClr>
                          </a:solidFill>
                          <a:latin typeface="Cambria Math" panose="02040503050406030204" pitchFamily="18" charset="0"/>
                        </a:rPr>
                        <m:t>𝐶𝑀</m:t>
                      </m:r>
                      <m:r>
                        <a:rPr lang="it-IT" altLang="it-IT" sz="2400" i="1">
                          <a:solidFill>
                            <a:schemeClr val="tx1">
                              <a:lumMod val="85000"/>
                            </a:schemeClr>
                          </a:solidFill>
                          <a:latin typeface="Cambria Math" panose="02040503050406030204" pitchFamily="18" charset="0"/>
                        </a:rPr>
                        <m:t>=</m:t>
                      </m:r>
                      <m:f>
                        <m:fPr>
                          <m:ctrlPr>
                            <a:rPr lang="it-IT" altLang="it-IT" sz="2400" i="1">
                              <a:solidFill>
                                <a:schemeClr val="tx1">
                                  <a:lumMod val="85000"/>
                                </a:schemeClr>
                              </a:solidFill>
                              <a:latin typeface="Cambria Math" panose="02040503050406030204" pitchFamily="18" charset="0"/>
                            </a:rPr>
                          </m:ctrlPr>
                        </m:fPr>
                        <m:num>
                          <m:nary>
                            <m:naryPr>
                              <m:chr m:val="∑"/>
                              <m:ctrlPr>
                                <a:rPr lang="it-IT" altLang="it-IT" sz="2400" i="1">
                                  <a:solidFill>
                                    <a:schemeClr val="tx1">
                                      <a:lumMod val="85000"/>
                                    </a:schemeClr>
                                  </a:solidFill>
                                  <a:latin typeface="Cambria Math" panose="02040503050406030204" pitchFamily="18" charset="0"/>
                                </a:rPr>
                              </m:ctrlPr>
                            </m:naryPr>
                            <m:sub>
                              <m:r>
                                <m:rPr>
                                  <m:brk m:alnAt="23"/>
                                </m:rPr>
                                <a:rPr lang="it-IT" altLang="it-IT" sz="2400" i="1">
                                  <a:solidFill>
                                    <a:schemeClr val="tx1">
                                      <a:lumMod val="85000"/>
                                    </a:schemeClr>
                                  </a:solidFill>
                                  <a:latin typeface="Cambria Math" panose="02040503050406030204" pitchFamily="18" charset="0"/>
                                </a:rPr>
                                <m:t>𝑖</m:t>
                              </m:r>
                              <m:r>
                                <a:rPr lang="it-IT" altLang="it-IT" sz="2400" i="1">
                                  <a:solidFill>
                                    <a:schemeClr val="tx1">
                                      <a:lumMod val="85000"/>
                                    </a:schemeClr>
                                  </a:solidFill>
                                  <a:latin typeface="Cambria Math" panose="02040503050406030204" pitchFamily="18" charset="0"/>
                                </a:rPr>
                                <m:t>=1</m:t>
                              </m:r>
                            </m:sub>
                            <m:sup>
                              <m:r>
                                <a:rPr lang="it-IT" altLang="it-IT" sz="2400" i="1">
                                  <a:solidFill>
                                    <a:schemeClr val="tx1">
                                      <a:lumMod val="85000"/>
                                    </a:schemeClr>
                                  </a:solidFill>
                                  <a:latin typeface="Cambria Math" panose="02040503050406030204" pitchFamily="18" charset="0"/>
                                </a:rPr>
                                <m:t>𝑛</m:t>
                              </m:r>
                            </m:sup>
                            <m:e>
                              <m:sSub>
                                <m:sSubPr>
                                  <m:ctrlPr>
                                    <a:rPr lang="it-IT" altLang="it-IT" sz="2400" i="1">
                                      <a:solidFill>
                                        <a:schemeClr val="tx1">
                                          <a:lumMod val="85000"/>
                                        </a:schemeClr>
                                      </a:solidFill>
                                      <a:latin typeface="Cambria Math" panose="02040503050406030204" pitchFamily="18" charset="0"/>
                                    </a:rPr>
                                  </m:ctrlPr>
                                </m:sSubPr>
                                <m:e>
                                  <m:r>
                                    <a:rPr lang="it-IT" altLang="it-IT" sz="2400" i="1">
                                      <a:solidFill>
                                        <a:schemeClr val="tx1">
                                          <a:lumMod val="85000"/>
                                        </a:schemeClr>
                                      </a:solidFill>
                                      <a:latin typeface="Cambria Math" panose="02040503050406030204" pitchFamily="18" charset="0"/>
                                    </a:rPr>
                                    <m:t>𝑚</m:t>
                                  </m:r>
                                </m:e>
                                <m:sub>
                                  <m:r>
                                    <a:rPr lang="it-IT" altLang="it-IT" sz="2400" i="1">
                                      <a:solidFill>
                                        <a:schemeClr val="tx1">
                                          <a:lumMod val="85000"/>
                                        </a:schemeClr>
                                      </a:solidFill>
                                      <a:latin typeface="Cambria Math" panose="02040503050406030204" pitchFamily="18" charset="0"/>
                                    </a:rPr>
                                    <m:t>𝑖</m:t>
                                  </m:r>
                                </m:sub>
                              </m:sSub>
                              <m:sSub>
                                <m:sSubPr>
                                  <m:ctrlPr>
                                    <a:rPr lang="it-IT" altLang="it-IT" sz="2400" i="1">
                                      <a:solidFill>
                                        <a:schemeClr val="tx1">
                                          <a:lumMod val="85000"/>
                                        </a:schemeClr>
                                      </a:solidFill>
                                      <a:latin typeface="Cambria Math" panose="02040503050406030204" pitchFamily="18" charset="0"/>
                                    </a:rPr>
                                  </m:ctrlPr>
                                </m:sSubPr>
                                <m:e>
                                  <m:r>
                                    <a:rPr lang="it-IT" altLang="it-IT" sz="2400" i="1">
                                      <a:solidFill>
                                        <a:schemeClr val="tx1">
                                          <a:lumMod val="85000"/>
                                        </a:schemeClr>
                                      </a:solidFill>
                                      <a:latin typeface="Cambria Math" panose="02040503050406030204" pitchFamily="18" charset="0"/>
                                    </a:rPr>
                                    <m:t>𝑃</m:t>
                                  </m:r>
                                </m:e>
                                <m:sub>
                                  <m:r>
                                    <a:rPr lang="it-IT" altLang="it-IT" sz="2400" i="1">
                                      <a:solidFill>
                                        <a:schemeClr val="tx1">
                                          <a:lumMod val="85000"/>
                                        </a:schemeClr>
                                      </a:solidFill>
                                      <a:latin typeface="Cambria Math" panose="02040503050406030204" pitchFamily="18" charset="0"/>
                                    </a:rPr>
                                    <m:t>𝑖</m:t>
                                  </m:r>
                                </m:sub>
                              </m:sSub>
                            </m:e>
                          </m:nary>
                        </m:num>
                        <m:den>
                          <m:nary>
                            <m:naryPr>
                              <m:chr m:val="∑"/>
                              <m:ctrlPr>
                                <a:rPr lang="it-IT" altLang="it-IT" sz="2400" i="1">
                                  <a:solidFill>
                                    <a:schemeClr val="tx1">
                                      <a:lumMod val="85000"/>
                                    </a:schemeClr>
                                  </a:solidFill>
                                  <a:latin typeface="Cambria Math" panose="02040503050406030204" pitchFamily="18" charset="0"/>
                                </a:rPr>
                              </m:ctrlPr>
                            </m:naryPr>
                            <m:sub>
                              <m:r>
                                <m:rPr>
                                  <m:brk m:alnAt="23"/>
                                </m:rPr>
                                <a:rPr lang="it-IT" altLang="it-IT" sz="2400" i="1">
                                  <a:solidFill>
                                    <a:schemeClr val="tx1">
                                      <a:lumMod val="85000"/>
                                    </a:schemeClr>
                                  </a:solidFill>
                                  <a:latin typeface="Cambria Math" panose="02040503050406030204" pitchFamily="18" charset="0"/>
                                </a:rPr>
                                <m:t>𝑖</m:t>
                              </m:r>
                              <m:r>
                                <a:rPr lang="it-IT" altLang="it-IT" sz="2400" i="1">
                                  <a:solidFill>
                                    <a:schemeClr val="tx1">
                                      <a:lumMod val="85000"/>
                                    </a:schemeClr>
                                  </a:solidFill>
                                  <a:latin typeface="Cambria Math" panose="02040503050406030204" pitchFamily="18" charset="0"/>
                                </a:rPr>
                                <m:t>=1</m:t>
                              </m:r>
                            </m:sub>
                            <m:sup>
                              <m:r>
                                <a:rPr lang="it-IT" altLang="it-IT" sz="2400" i="1">
                                  <a:solidFill>
                                    <a:schemeClr val="tx1">
                                      <a:lumMod val="85000"/>
                                    </a:schemeClr>
                                  </a:solidFill>
                                  <a:latin typeface="Cambria Math" panose="02040503050406030204" pitchFamily="18" charset="0"/>
                                </a:rPr>
                                <m:t>𝑛</m:t>
                              </m:r>
                            </m:sup>
                            <m:e>
                              <m:sSub>
                                <m:sSubPr>
                                  <m:ctrlPr>
                                    <a:rPr lang="it-IT" altLang="it-IT" sz="2400" i="1">
                                      <a:solidFill>
                                        <a:schemeClr val="tx1">
                                          <a:lumMod val="85000"/>
                                        </a:schemeClr>
                                      </a:solidFill>
                                      <a:latin typeface="Cambria Math" panose="02040503050406030204" pitchFamily="18" charset="0"/>
                                    </a:rPr>
                                  </m:ctrlPr>
                                </m:sSubPr>
                                <m:e>
                                  <m:r>
                                    <a:rPr lang="it-IT" altLang="it-IT" sz="2400" i="1">
                                      <a:solidFill>
                                        <a:schemeClr val="tx1">
                                          <a:lumMod val="85000"/>
                                        </a:schemeClr>
                                      </a:solidFill>
                                      <a:latin typeface="Cambria Math" panose="02040503050406030204" pitchFamily="18" charset="0"/>
                                    </a:rPr>
                                    <m:t>𝑚</m:t>
                                  </m:r>
                                </m:e>
                                <m:sub>
                                  <m:r>
                                    <a:rPr lang="it-IT" altLang="it-IT" sz="2400" i="1">
                                      <a:solidFill>
                                        <a:schemeClr val="tx1">
                                          <a:lumMod val="85000"/>
                                        </a:schemeClr>
                                      </a:solidFill>
                                      <a:latin typeface="Cambria Math" panose="02040503050406030204" pitchFamily="18" charset="0"/>
                                    </a:rPr>
                                    <m:t>𝑖</m:t>
                                  </m:r>
                                </m:sub>
                              </m:sSub>
                            </m:e>
                          </m:nary>
                        </m:den>
                      </m:f>
                    </m:oMath>
                  </m:oMathPara>
                </a14:m>
                <a:endParaRPr lang="en-US" altLang="it-IT" sz="2400" dirty="0">
                  <a:solidFill>
                    <a:schemeClr val="tx1">
                      <a:lumMod val="85000"/>
                    </a:schemeClr>
                  </a:solidFill>
                </a:endParaRPr>
              </a:p>
              <a:p>
                <a:pPr marL="3657600" lvl="8" indent="0" algn="just">
                  <a:buNone/>
                </a:pPr>
                <a:endParaRPr lang="it-IT" sz="2400" dirty="0">
                  <a:solidFill>
                    <a:schemeClr val="tx1">
                      <a:lumMod val="85000"/>
                    </a:schemeClr>
                  </a:solidFill>
                  <a:latin typeface="Calibri" panose="020F0502020204030204" pitchFamily="34" charset="0"/>
                  <a:ea typeface="Calibri" panose="020F0502020204030204" pitchFamily="34" charset="0"/>
                  <a:cs typeface="Times New Roman" panose="02020603050405020304" pitchFamily="18" charset="0"/>
                </a:endParaRPr>
              </a:p>
              <a:p>
                <a:pPr marL="3657600" lvl="8" indent="0" algn="just">
                  <a:buNone/>
                </a:pPr>
                <a:r>
                  <a:rPr lang="it-IT" sz="2400" dirty="0">
                    <a:solidFill>
                      <a:schemeClr val="tx1">
                        <a:lumMod val="85000"/>
                      </a:schemeClr>
                    </a:solidFill>
                    <a:latin typeface="Calibri" panose="020F0502020204030204" pitchFamily="34" charset="0"/>
                    <a:ea typeface="Calibri" panose="020F0502020204030204" pitchFamily="34" charset="0"/>
                    <a:cs typeface="Times New Roman" panose="02020603050405020304" pitchFamily="18" charset="0"/>
                  </a:rPr>
                  <a:t>con </a:t>
                </a:r>
                <a:r>
                  <a:rPr lang="it-IT" sz="2400" dirty="0">
                    <a:solidFill>
                      <a:schemeClr val="tx1">
                        <a:lumMod val="85000"/>
                      </a:schemeClr>
                    </a:solidFill>
                    <a:latin typeface="Cambria Math" panose="02040503050406030204" pitchFamily="18" charset="0"/>
                    <a:ea typeface="Calibri" panose="020F0502020204030204" pitchFamily="34" charset="0"/>
                    <a:cs typeface="Cambria Math" panose="02040503050406030204" pitchFamily="18" charset="0"/>
                  </a:rPr>
                  <a:t>𝑚𝑖</a:t>
                </a:r>
                <a:r>
                  <a:rPr lang="it-IT" sz="2400" dirty="0">
                    <a:solidFill>
                      <a:schemeClr val="tx1">
                        <a:lumMod val="85000"/>
                      </a:schemeClr>
                    </a:solidFill>
                    <a:latin typeface="Calibri" panose="020F0502020204030204" pitchFamily="34" charset="0"/>
                    <a:ea typeface="Calibri" panose="020F0502020204030204" pitchFamily="34" charset="0"/>
                    <a:cs typeface="Times New Roman" panose="02020603050405020304" pitchFamily="18" charset="0"/>
                  </a:rPr>
                  <a:t> masse e </a:t>
                </a:r>
                <a:r>
                  <a:rPr lang="it-IT" sz="2400" dirty="0">
                    <a:solidFill>
                      <a:schemeClr val="tx1">
                        <a:lumMod val="85000"/>
                      </a:schemeClr>
                    </a:solidFill>
                    <a:latin typeface="Cambria Math" panose="02040503050406030204" pitchFamily="18" charset="0"/>
                    <a:ea typeface="Calibri" panose="020F0502020204030204" pitchFamily="34" charset="0"/>
                    <a:cs typeface="Cambria Math" panose="02040503050406030204" pitchFamily="18" charset="0"/>
                  </a:rPr>
                  <a:t>𝑝𝑖</a:t>
                </a:r>
                <a:r>
                  <a:rPr lang="it-IT" sz="2400" dirty="0">
                    <a:solidFill>
                      <a:schemeClr val="tx1">
                        <a:lumMod val="85000"/>
                      </a:schemeClr>
                    </a:solidFill>
                    <a:latin typeface="Calibri" panose="020F0502020204030204" pitchFamily="34" charset="0"/>
                    <a:ea typeface="Calibri" panose="020F0502020204030204" pitchFamily="34" charset="0"/>
                    <a:cs typeface="Times New Roman" panose="02020603050405020304" pitchFamily="18" charset="0"/>
                  </a:rPr>
                  <a:t> posizioni delle relative masse</a:t>
                </a:r>
                <a:endParaRPr lang="en-US" altLang="it-IT" sz="2400" dirty="0">
                  <a:solidFill>
                    <a:schemeClr val="tx1">
                      <a:lumMod val="85000"/>
                    </a:schemeClr>
                  </a:solidFill>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849012" y="1757104"/>
                <a:ext cx="10493976" cy="4869327"/>
              </a:xfrm>
              <a:blipFill>
                <a:blip r:embed="rId3"/>
                <a:stretch>
                  <a:fillRect l="-813" t="-1126" r="-581"/>
                </a:stretch>
              </a:blipFill>
            </p:spPr>
            <p:txBody>
              <a:bodyPr/>
              <a:lstStyle/>
              <a:p>
                <a:r>
                  <a:rPr lang="it-IT">
                    <a:noFill/>
                  </a:rPr>
                  <a:t> </a:t>
                </a:r>
              </a:p>
            </p:txBody>
          </p:sp>
        </mc:Fallback>
      </mc:AlternateContent>
    </p:spTree>
    <p:extLst>
      <p:ext uri="{BB962C8B-B14F-4D97-AF65-F5344CB8AC3E}">
        <p14:creationId xmlns:p14="http://schemas.microsoft.com/office/powerpoint/2010/main" val="2645236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CURVA DI </a:t>
            </a:r>
            <a:r>
              <a:rPr lang="it-IT" sz="4400" dirty="0" err="1"/>
              <a:t>BEZIéR</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49012" y="1757104"/>
                <a:ext cx="7297461" cy="4869327"/>
              </a:xfrm>
            </p:spPr>
            <p:txBody>
              <a:bodyP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Un’altra rappresentazione parametrica di una curva è la rappresentazione di </a:t>
                </a:r>
                <a:r>
                  <a:rPr kumimoji="0" lang="it-IT" sz="20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Bézier</a:t>
                </a:r>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 che è una particolare somma di potenze.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𝐶</m:t>
                      </m:r>
                      <m:d>
                        <m:d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dPr>
                        <m:e>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𝑡</m:t>
                          </m:r>
                        </m:e>
                      </m:d>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 </m:t>
                      </m:r>
                      <m:nary>
                        <m:naryPr>
                          <m:chr m:val="∑"/>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naryPr>
                        <m:sub>
                          <m:r>
                            <m:rPr>
                              <m:brk m:alnAt="23"/>
                            </m:r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𝑖</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=0</m:t>
                          </m:r>
                        </m:sub>
                        <m:sup>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𝑛</m:t>
                          </m:r>
                        </m:sup>
                        <m:e>
                          <m:sSub>
                            <m:sSub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sSubPr>
                            <m:e>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𝐵</m:t>
                              </m:r>
                            </m:e>
                            <m:sub>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𝑖</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𝑛</m:t>
                              </m:r>
                            </m:sub>
                          </m:sSub>
                          <m:d>
                            <m:d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dPr>
                            <m:e>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𝑡</m:t>
                              </m:r>
                            </m:e>
                          </m:d>
                          <m:sSub>
                            <m:sSub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sSubPr>
                            <m:e>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𝑃</m:t>
                              </m:r>
                            </m:e>
                            <m:sub>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𝑖</m:t>
                              </m:r>
                            </m:sub>
                          </m:sSub>
                        </m:e>
                      </m:nary>
                    </m:oMath>
                  </m:oMathPara>
                </a14:m>
                <a:endPar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Dove </a:t>
                </a:r>
                <a14:m>
                  <m:oMath xmlns:m="http://schemas.openxmlformats.org/officeDocument/2006/math">
                    <m:sSub>
                      <m:sSub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sSubPr>
                      <m:e>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𝑃</m:t>
                        </m:r>
                      </m:e>
                      <m:sub>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𝑖</m:t>
                        </m:r>
                      </m:sub>
                    </m:sSub>
                  </m:oMath>
                </a14:m>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 sono n+1 punti di controllo e le</a:t>
                </a:r>
                <a:r>
                  <a:rPr kumimoji="0" lang="it-IT" sz="2000" b="0" i="0" u="none" strike="noStrike" kern="1200" cap="none" spc="0" normalizeH="0" baseline="0" noProof="0" dirty="0">
                    <a:ln>
                      <a:noFill/>
                    </a:ln>
                    <a:solidFill>
                      <a:schemeClr val="tx1">
                        <a:lumMod val="85000"/>
                      </a:schemeClr>
                    </a:solidFill>
                    <a:effectLst/>
                    <a:uLnTx/>
                    <a:uFillTx/>
                    <a:latin typeface="Calibri" panose="020F0502020204030204"/>
                    <a:ea typeface="+mn-ea"/>
                    <a:cs typeface="Times New Roman" panose="02020603050405020304" pitchFamily="18" charset="0"/>
                  </a:rPr>
                  <a:t> </a:t>
                </a:r>
                <a14:m>
                  <m:oMath xmlns:m="http://schemas.openxmlformats.org/officeDocument/2006/math">
                    <m:sSub>
                      <m:sSubPr>
                        <m:ctrlPr>
                          <a:rPr kumimoji="0" lang="it-IT" sz="2000" b="0" i="1" u="none" strike="noStrike" kern="1200" cap="none" spc="0" normalizeH="0" baseline="0" noProof="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sSubPr>
                      <m:e>
                        <m:r>
                          <a:rPr kumimoji="0" lang="it-IT" sz="2000" b="0" i="1" u="none" strike="noStrike" kern="1200" cap="none" spc="0" normalizeH="0" baseline="0" noProof="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𝐵</m:t>
                        </m:r>
                      </m:e>
                      <m:sub>
                        <m:r>
                          <a:rPr kumimoji="0" lang="it-IT" sz="2000" b="0" i="1" u="none" strike="noStrike" kern="1200" cap="none" spc="0" normalizeH="0" baseline="0" noProof="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𝑖</m:t>
                        </m:r>
                        <m:r>
                          <a:rPr kumimoji="0" lang="it-IT" sz="2000" b="0" i="1" u="none" strike="noStrike" kern="1200" cap="none" spc="0" normalizeH="0" baseline="0" noProof="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m:t>
                        </m:r>
                        <m:r>
                          <a:rPr kumimoji="0" lang="it-IT" sz="2000" b="0" i="1" u="none" strike="noStrike" kern="1200" cap="none" spc="0" normalizeH="0" baseline="0" noProof="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𝑛</m:t>
                        </m:r>
                      </m:sub>
                    </m:sSub>
                    <m:d>
                      <m:dPr>
                        <m:ctrlPr>
                          <a:rPr kumimoji="0" lang="it-IT" sz="2000" b="0" i="1" u="none" strike="noStrike" kern="1200" cap="none" spc="0" normalizeH="0" baseline="0" noProof="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dPr>
                      <m:e>
                        <m:r>
                          <a:rPr kumimoji="0" lang="it-IT" sz="2000" b="0" i="1" u="none" strike="noStrike" kern="1200" cap="none" spc="0" normalizeH="0" baseline="0" noProof="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𝑡</m:t>
                        </m:r>
                      </m:e>
                    </m:d>
                  </m:oMath>
                </a14:m>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 sono le “funzioni base” costituite dai classici polinomi di Bernstein: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sSubPr>
                      <m:e>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𝐵</m:t>
                        </m:r>
                      </m:e>
                      <m:sub>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𝑖</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𝑛</m:t>
                        </m:r>
                      </m:sub>
                    </m:sSub>
                    <m:d>
                      <m:d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dPr>
                      <m:e>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𝑡</m:t>
                        </m:r>
                      </m:e>
                    </m:d>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m:t>
                    </m:r>
                    <m:d>
                      <m:d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dPr>
                      <m:e>
                        <m:f>
                          <m:fPr>
                            <m:type m:val="noBa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fPr>
                          <m:num>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𝑛</m:t>
                            </m:r>
                          </m:num>
                          <m:den>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𝑖</m:t>
                            </m:r>
                          </m:den>
                        </m:f>
                      </m:e>
                    </m:d>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 </m:t>
                    </m:r>
                    <m:sSup>
                      <m:sSup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sSupPr>
                      <m:e>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𝑡</m:t>
                        </m:r>
                      </m:e>
                      <m:sup>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𝑖</m:t>
                        </m:r>
                      </m:sup>
                    </m:sSup>
                    <m:sSup>
                      <m:sSup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sSupPr>
                      <m:e>
                        <m:d>
                          <m:dPr>
                            <m:ctrlP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ctrlPr>
                          </m:dPr>
                          <m:e>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1−</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𝑡</m:t>
                            </m:r>
                          </m:e>
                        </m:d>
                      </m:e>
                      <m:sup>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𝑛</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𝑖</m:t>
                        </m:r>
                      </m:sup>
                    </m:sSup>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 </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𝑐𝑜𝑛</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 </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𝑡</m:t>
                    </m:r>
                    <m:r>
                      <a:rPr kumimoji="0" lang="it-IT" sz="20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ea typeface="+mn-ea"/>
                        <a:cs typeface="Times New Roman" panose="02020603050405020304" pitchFamily="18" charset="0"/>
                      </a:rPr>
                      <m:t> ∈[0,1]</m:t>
                    </m:r>
                  </m:oMath>
                </a14:m>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Le condizioni minimali per queste curve sono: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Deve interpolare il primo punto P0 e l’ultimo </a:t>
                </a:r>
                <a:r>
                  <a:rPr kumimoji="0" lang="it-IT" sz="20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Pn</a:t>
                </a:r>
                <a:endPar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Tutti i suoi punti devono stare all’interno del </a:t>
                </a:r>
                <a:r>
                  <a:rPr kumimoji="0" lang="it-IT" sz="20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convex</a:t>
                </a:r>
                <a:r>
                  <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 </a:t>
                </a:r>
                <a:r>
                  <a:rPr kumimoji="0" lang="it-IT" sz="20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hull</a:t>
                </a:r>
                <a:endParaRPr kumimoji="0" lang="it-IT" sz="20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849012" y="1757104"/>
                <a:ext cx="7297461" cy="4869327"/>
              </a:xfrm>
              <a:blipFill>
                <a:blip r:embed="rId3"/>
                <a:stretch>
                  <a:fillRect l="-835" t="-626" r="-919"/>
                </a:stretch>
              </a:blipFill>
            </p:spPr>
            <p:txBody>
              <a:bodyPr/>
              <a:lstStyle/>
              <a:p>
                <a:r>
                  <a:rPr lang="it-IT">
                    <a:noFill/>
                  </a:rPr>
                  <a:t> </a:t>
                </a:r>
              </a:p>
            </p:txBody>
          </p:sp>
        </mc:Fallback>
      </mc:AlternateContent>
      <p:pic>
        <p:nvPicPr>
          <p:cNvPr id="3" name="Immagine 2">
            <a:extLst>
              <a:ext uri="{FF2B5EF4-FFF2-40B4-BE49-F238E27FC236}">
                <a16:creationId xmlns:a16="http://schemas.microsoft.com/office/drawing/2014/main" id="{B7613CA4-E4DB-928E-CA22-289BFB803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0462" y="1757104"/>
            <a:ext cx="3114229" cy="3068565"/>
          </a:xfrm>
          <a:prstGeom prst="rect">
            <a:avLst/>
          </a:prstGeom>
        </p:spPr>
      </p:pic>
    </p:spTree>
    <p:extLst>
      <p:ext uri="{BB962C8B-B14F-4D97-AF65-F5344CB8AC3E}">
        <p14:creationId xmlns:p14="http://schemas.microsoft.com/office/powerpoint/2010/main" val="3006613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Proprietà delle curve</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49012" y="1757104"/>
                <a:ext cx="10016910" cy="4311187"/>
              </a:xfrm>
            </p:spPr>
            <p:txBody>
              <a:bodyPr>
                <a:noAutofit/>
              </a:bodyPr>
              <a:lstStyle/>
              <a:p>
                <a:pPr algn="just">
                  <a:lnSpc>
                    <a:spcPct val="100000"/>
                  </a:lnSpc>
                </a:pPr>
                <a:r>
                  <a:rPr lang="it-IT" sz="2000" dirty="0">
                    <a:solidFill>
                      <a:schemeClr val="tx1">
                        <a:lumMod val="85000"/>
                      </a:schemeClr>
                    </a:solidFill>
                    <a:latin typeface="+mj-lt"/>
                  </a:rPr>
                  <a:t>La somma dei centri di massa deve definire un punto nel piano</a:t>
                </a:r>
              </a:p>
              <a:p>
                <a:pPr algn="just">
                  <a:lnSpc>
                    <a:spcPct val="100000"/>
                  </a:lnSpc>
                </a:pPr>
                <a:r>
                  <a:rPr lang="it-IT" sz="2000" dirty="0">
                    <a:solidFill>
                      <a:schemeClr val="tx1">
                        <a:lumMod val="85000"/>
                      </a:schemeClr>
                    </a:solidFill>
                    <a:latin typeface="+mj-lt"/>
                  </a:rPr>
                  <a:t>La curvatura deve essere indipendente dal sistema di riferimento cartesiano</a:t>
                </a:r>
              </a:p>
              <a:p>
                <a:pPr algn="just">
                  <a:lnSpc>
                    <a:spcPct val="100000"/>
                  </a:lnSpc>
                </a:pPr>
                <a:r>
                  <a:rPr lang="it-IT" sz="2000" dirty="0">
                    <a:solidFill>
                      <a:schemeClr val="tx1">
                        <a:lumMod val="85000"/>
                      </a:schemeClr>
                    </a:solidFill>
                    <a:latin typeface="+mj-lt"/>
                  </a:rPr>
                  <a:t>Dati k+1 punti di controllo, la curva di Bezier di grado k:</a:t>
                </a:r>
              </a:p>
              <a:p>
                <a:pPr lvl="1" algn="just">
                  <a:lnSpc>
                    <a:spcPct val="100000"/>
                  </a:lnSpc>
                </a:pPr>
                <a:r>
                  <a:rPr lang="it-IT" sz="2000" dirty="0">
                    <a:solidFill>
                      <a:schemeClr val="tx1">
                        <a:lumMod val="85000"/>
                      </a:schemeClr>
                    </a:solidFill>
                    <a:latin typeface="+mj-lt"/>
                  </a:rPr>
                  <a:t>Passa per </a:t>
                </a:r>
                <a14:m>
                  <m:oMath xmlns:m="http://schemas.openxmlformats.org/officeDocument/2006/math">
                    <m:sSub>
                      <m:sSubPr>
                        <m:ctrlPr>
                          <a:rPr lang="it-IT" sz="2000" b="0" i="1" smtClean="0">
                            <a:solidFill>
                              <a:schemeClr val="tx1">
                                <a:lumMod val="85000"/>
                              </a:schemeClr>
                            </a:solidFill>
                            <a:latin typeface="Cambria Math" panose="02040503050406030204" pitchFamily="18" charset="0"/>
                          </a:rPr>
                        </m:ctrlPr>
                      </m:sSubPr>
                      <m:e>
                        <m:r>
                          <a:rPr lang="it-IT" sz="2000" b="0" i="1" smtClean="0">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0</m:t>
                        </m:r>
                      </m:sub>
                    </m:sSub>
                  </m:oMath>
                </a14:m>
                <a:endParaRPr lang="it-IT" sz="2000" dirty="0">
                  <a:solidFill>
                    <a:schemeClr val="tx1">
                      <a:lumMod val="85000"/>
                    </a:schemeClr>
                  </a:solidFill>
                  <a:latin typeface="+mj-lt"/>
                </a:endParaRPr>
              </a:p>
              <a:p>
                <a:pPr lvl="1" algn="just">
                  <a:lnSpc>
                    <a:spcPct val="100000"/>
                  </a:lnSpc>
                </a:pPr>
                <a:r>
                  <a:rPr lang="it-IT" sz="2000" dirty="0">
                    <a:solidFill>
                      <a:schemeClr val="tx1">
                        <a:lumMod val="85000"/>
                      </a:schemeClr>
                    </a:solidFill>
                    <a:latin typeface="+mj-lt"/>
                  </a:rPr>
                  <a:t>Passa per </a:t>
                </a:r>
                <a14:m>
                  <m:oMath xmlns:m="http://schemas.openxmlformats.org/officeDocument/2006/math">
                    <m:sSub>
                      <m:sSubPr>
                        <m:ctrlPr>
                          <a:rPr lang="it-IT" sz="2000" b="0" i="1" smtClean="0">
                            <a:solidFill>
                              <a:schemeClr val="tx1">
                                <a:lumMod val="85000"/>
                              </a:schemeClr>
                            </a:solidFill>
                            <a:latin typeface="Cambria Math" panose="02040503050406030204" pitchFamily="18" charset="0"/>
                          </a:rPr>
                        </m:ctrlPr>
                      </m:sSubPr>
                      <m:e>
                        <m:r>
                          <a:rPr lang="it-IT" sz="2000" b="0" i="1" smtClean="0">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𝑛</m:t>
                        </m:r>
                      </m:sub>
                    </m:sSub>
                  </m:oMath>
                </a14:m>
                <a:endParaRPr lang="it-IT" sz="2000" b="0" dirty="0">
                  <a:solidFill>
                    <a:schemeClr val="tx1">
                      <a:lumMod val="85000"/>
                    </a:schemeClr>
                  </a:solidFill>
                  <a:latin typeface="+mj-lt"/>
                </a:endParaRPr>
              </a:p>
              <a:p>
                <a:pPr lvl="1" algn="just">
                  <a:lnSpc>
                    <a:spcPct val="100000"/>
                  </a:lnSpc>
                </a:pPr>
                <a:r>
                  <a:rPr lang="it-IT" sz="2000" dirty="0">
                    <a:solidFill>
                      <a:schemeClr val="tx1">
                        <a:lumMod val="85000"/>
                      </a:schemeClr>
                    </a:solidFill>
                    <a:latin typeface="+mj-lt"/>
                  </a:rPr>
                  <a:t>È tangente in </a:t>
                </a:r>
                <a14:m>
                  <m:oMath xmlns:m="http://schemas.openxmlformats.org/officeDocument/2006/math">
                    <m:sSub>
                      <m:sSubPr>
                        <m:ctrlPr>
                          <a:rPr lang="it-IT" sz="2000" b="0" i="1" smtClean="0">
                            <a:solidFill>
                              <a:schemeClr val="tx1">
                                <a:lumMod val="85000"/>
                              </a:schemeClr>
                            </a:solidFill>
                            <a:latin typeface="Cambria Math" panose="02040503050406030204" pitchFamily="18" charset="0"/>
                          </a:rPr>
                        </m:ctrlPr>
                      </m:sSubPr>
                      <m:e>
                        <m:r>
                          <a:rPr lang="it-IT" sz="2000" b="0" i="1" smtClean="0">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0</m:t>
                        </m:r>
                      </m:sub>
                    </m:sSub>
                  </m:oMath>
                </a14:m>
                <a:r>
                  <a:rPr lang="it-IT" sz="2000" dirty="0">
                    <a:solidFill>
                      <a:schemeClr val="tx1">
                        <a:lumMod val="85000"/>
                      </a:schemeClr>
                    </a:solidFill>
                    <a:latin typeface="+mj-lt"/>
                  </a:rPr>
                  <a:t> al segmento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1</m:t>
                        </m:r>
                      </m:sub>
                    </m:sSub>
                  </m:oMath>
                </a14:m>
                <a:endParaRPr lang="it-IT" sz="2000" dirty="0">
                  <a:solidFill>
                    <a:schemeClr val="tx1">
                      <a:lumMod val="85000"/>
                    </a:schemeClr>
                  </a:solidFill>
                  <a:latin typeface="+mj-lt"/>
                </a:endParaRPr>
              </a:p>
              <a:p>
                <a:pPr lvl="1" algn="just">
                  <a:lnSpc>
                    <a:spcPct val="100000"/>
                  </a:lnSpc>
                </a:pPr>
                <a:r>
                  <a:rPr lang="it-IT" sz="2000" dirty="0">
                    <a:solidFill>
                      <a:schemeClr val="tx1">
                        <a:lumMod val="85000"/>
                      </a:schemeClr>
                    </a:solidFill>
                    <a:latin typeface="+mj-lt"/>
                  </a:rPr>
                  <a:t>È tangente in </a:t>
                </a:r>
                <a14:m>
                  <m:oMath xmlns:m="http://schemas.openxmlformats.org/officeDocument/2006/math">
                    <m:sSub>
                      <m:sSubPr>
                        <m:ctrlPr>
                          <a:rPr lang="it-IT" sz="2000" b="0" i="1" smtClean="0">
                            <a:solidFill>
                              <a:schemeClr val="tx1">
                                <a:lumMod val="85000"/>
                              </a:schemeClr>
                            </a:solidFill>
                            <a:latin typeface="Cambria Math" panose="02040503050406030204" pitchFamily="18" charset="0"/>
                          </a:rPr>
                        </m:ctrlPr>
                      </m:sSubPr>
                      <m:e>
                        <m:r>
                          <a:rPr lang="it-IT" sz="2000" b="0" i="1" smtClean="0">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𝑘</m:t>
                        </m:r>
                      </m:sub>
                    </m:sSub>
                  </m:oMath>
                </a14:m>
                <a:r>
                  <a:rPr lang="it-IT" sz="2000" dirty="0">
                    <a:solidFill>
                      <a:schemeClr val="tx1">
                        <a:lumMod val="85000"/>
                      </a:schemeClr>
                    </a:solidFill>
                    <a:latin typeface="+mj-lt"/>
                  </a:rPr>
                  <a:t> al segmento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𝑘</m:t>
                        </m:r>
                        <m:r>
                          <a:rPr lang="it-IT" sz="2000" b="0" i="1" smtClean="0">
                            <a:solidFill>
                              <a:schemeClr val="tx1">
                                <a:lumMod val="85000"/>
                              </a:schemeClr>
                            </a:solidFill>
                            <a:latin typeface="Cambria Math" panose="02040503050406030204" pitchFamily="18" charset="0"/>
                          </a:rPr>
                          <m:t>−1</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𝑘</m:t>
                        </m:r>
                      </m:sub>
                    </m:sSub>
                  </m:oMath>
                </a14:m>
                <a:endParaRPr lang="it-IT" sz="2000" dirty="0">
                  <a:solidFill>
                    <a:schemeClr val="tx1">
                      <a:lumMod val="85000"/>
                    </a:schemeClr>
                  </a:solidFill>
                  <a:latin typeface="+mj-lt"/>
                </a:endParaRPr>
              </a:p>
              <a:p>
                <a:pPr lvl="1" algn="just">
                  <a:lnSpc>
                    <a:spcPct val="100000"/>
                  </a:lnSpc>
                </a:pPr>
                <a:r>
                  <a:rPr lang="it-IT" sz="2000" dirty="0">
                    <a:solidFill>
                      <a:schemeClr val="tx1">
                        <a:lumMod val="85000"/>
                      </a:schemeClr>
                    </a:solidFill>
                    <a:latin typeface="+mj-lt"/>
                  </a:rPr>
                  <a:t>La curvatura in </a:t>
                </a:r>
                <a14:m>
                  <m:oMath xmlns:m="http://schemas.openxmlformats.org/officeDocument/2006/math">
                    <m:sSub>
                      <m:sSubPr>
                        <m:ctrlPr>
                          <a:rPr lang="it-IT" sz="2000" b="0" i="1" kern="1200" smtClean="0">
                            <a:solidFill>
                              <a:schemeClr val="tx1">
                                <a:lumMod val="85000"/>
                              </a:schemeClr>
                            </a:solidFill>
                            <a:effectLst/>
                            <a:latin typeface="Cambria Math" panose="02040503050406030204" pitchFamily="18" charset="0"/>
                            <a:ea typeface="+mn-ea"/>
                            <a:cs typeface="+mn-cs"/>
                          </a:rPr>
                        </m:ctrlPr>
                      </m:sSubPr>
                      <m:e>
                        <m:r>
                          <a:rPr lang="it-IT" sz="2000" b="0" i="1" kern="1200">
                            <a:solidFill>
                              <a:schemeClr val="tx1">
                                <a:lumMod val="85000"/>
                              </a:schemeClr>
                            </a:solidFill>
                            <a:effectLst/>
                            <a:latin typeface="Cambria Math" panose="02040503050406030204" pitchFamily="18" charset="0"/>
                            <a:ea typeface="+mn-ea"/>
                            <a:cs typeface="+mn-cs"/>
                          </a:rPr>
                          <m:t>𝑃</m:t>
                        </m:r>
                      </m:e>
                      <m:sub>
                        <m:r>
                          <a:rPr lang="it-IT" sz="2000" b="0" i="1" kern="1200">
                            <a:solidFill>
                              <a:schemeClr val="tx1">
                                <a:lumMod val="85000"/>
                              </a:schemeClr>
                            </a:solidFill>
                            <a:effectLst/>
                            <a:latin typeface="Cambria Math" panose="02040503050406030204" pitchFamily="18" charset="0"/>
                            <a:ea typeface="+mn-ea"/>
                            <a:cs typeface="+mn-cs"/>
                          </a:rPr>
                          <m:t>0</m:t>
                        </m:r>
                      </m:sub>
                    </m:sSub>
                  </m:oMath>
                </a14:m>
                <a:r>
                  <a:rPr lang="it-IT" sz="2000" dirty="0">
                    <a:solidFill>
                      <a:schemeClr val="tx1">
                        <a:lumMod val="85000"/>
                      </a:schemeClr>
                    </a:solidFill>
                    <a:latin typeface="+mj-lt"/>
                  </a:rPr>
                  <a:t> dipende da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1</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2</m:t>
                        </m:r>
                      </m:sub>
                    </m:sSub>
                  </m:oMath>
                </a14:m>
                <a:endParaRPr lang="it-IT" sz="2000" dirty="0">
                  <a:solidFill>
                    <a:schemeClr val="tx1">
                      <a:lumMod val="85000"/>
                    </a:schemeClr>
                  </a:solidFill>
                  <a:latin typeface="+mj-lt"/>
                </a:endParaRPr>
              </a:p>
              <a:p>
                <a:pPr lvl="1" algn="just">
                  <a:lnSpc>
                    <a:spcPct val="100000"/>
                  </a:lnSpc>
                </a:pPr>
                <a:r>
                  <a:rPr lang="it-IT" sz="2000" dirty="0">
                    <a:solidFill>
                      <a:schemeClr val="tx1">
                        <a:lumMod val="85000"/>
                      </a:schemeClr>
                    </a:solidFill>
                    <a:latin typeface="+mj-lt"/>
                  </a:rPr>
                  <a:t>La curvatura in </a:t>
                </a:r>
                <a14:m>
                  <m:oMath xmlns:m="http://schemas.openxmlformats.org/officeDocument/2006/math">
                    <m:sSub>
                      <m:sSubPr>
                        <m:ctrlPr>
                          <a:rPr lang="it-IT" sz="2000" b="0" i="1" kern="1200" smtClean="0">
                            <a:solidFill>
                              <a:schemeClr val="tx1">
                                <a:lumMod val="85000"/>
                              </a:schemeClr>
                            </a:solidFill>
                            <a:effectLst/>
                            <a:latin typeface="Cambria Math" panose="02040503050406030204" pitchFamily="18" charset="0"/>
                            <a:ea typeface="+mn-ea"/>
                            <a:cs typeface="+mn-cs"/>
                          </a:rPr>
                        </m:ctrlPr>
                      </m:sSubPr>
                      <m:e>
                        <m:r>
                          <a:rPr lang="it-IT" sz="2000" b="0" i="1" kern="1200">
                            <a:solidFill>
                              <a:schemeClr val="tx1">
                                <a:lumMod val="85000"/>
                              </a:schemeClr>
                            </a:solidFill>
                            <a:effectLst/>
                            <a:latin typeface="Cambria Math" panose="02040503050406030204" pitchFamily="18" charset="0"/>
                            <a:ea typeface="+mn-ea"/>
                            <a:cs typeface="+mn-cs"/>
                          </a:rPr>
                          <m:t>𝑃</m:t>
                        </m:r>
                      </m:e>
                      <m:sub>
                        <m:r>
                          <a:rPr lang="it-IT" sz="2000" b="0" i="1" kern="1200" smtClean="0">
                            <a:solidFill>
                              <a:schemeClr val="tx1">
                                <a:lumMod val="85000"/>
                              </a:schemeClr>
                            </a:solidFill>
                            <a:effectLst/>
                            <a:latin typeface="Cambria Math" panose="02040503050406030204" pitchFamily="18" charset="0"/>
                            <a:ea typeface="+mn-ea"/>
                            <a:cs typeface="+mn-cs"/>
                          </a:rPr>
                          <m:t>𝑘</m:t>
                        </m:r>
                      </m:sub>
                    </m:sSub>
                  </m:oMath>
                </a14:m>
                <a:r>
                  <a:rPr lang="it-IT" sz="2000" dirty="0">
                    <a:solidFill>
                      <a:schemeClr val="tx1">
                        <a:lumMod val="85000"/>
                      </a:schemeClr>
                    </a:solidFill>
                    <a:latin typeface="+mj-lt"/>
                  </a:rPr>
                  <a:t> dipende da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𝑘</m:t>
                        </m:r>
                        <m:r>
                          <a:rPr lang="it-IT" sz="2000" b="0" i="1" smtClean="0">
                            <a:solidFill>
                              <a:schemeClr val="tx1">
                                <a:lumMod val="85000"/>
                              </a:schemeClr>
                            </a:solidFill>
                            <a:latin typeface="Cambria Math" panose="02040503050406030204" pitchFamily="18" charset="0"/>
                          </a:rPr>
                          <m:t>−2</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𝑘</m:t>
                        </m:r>
                        <m:r>
                          <a:rPr lang="it-IT" sz="2000" b="0" i="1" smtClean="0">
                            <a:solidFill>
                              <a:schemeClr val="tx1">
                                <a:lumMod val="85000"/>
                              </a:schemeClr>
                            </a:solidFill>
                            <a:latin typeface="Cambria Math" panose="02040503050406030204" pitchFamily="18" charset="0"/>
                          </a:rPr>
                          <m:t>−1</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𝑘</m:t>
                        </m:r>
                      </m:sub>
                    </m:sSub>
                  </m:oMath>
                </a14:m>
                <a:endParaRPr lang="it-IT" sz="2000" dirty="0">
                  <a:solidFill>
                    <a:schemeClr val="tx1">
                      <a:lumMod val="85000"/>
                    </a:schemeClr>
                  </a:solidFill>
                  <a:latin typeface="+mj-lt"/>
                </a:endParaRPr>
              </a:p>
              <a:p>
                <a:pPr lvl="1" algn="just">
                  <a:lnSpc>
                    <a:spcPct val="100000"/>
                  </a:lnSpc>
                </a:pPr>
                <a:r>
                  <a:rPr lang="it-IT" sz="2000" dirty="0">
                    <a:solidFill>
                      <a:schemeClr val="tx1">
                        <a:lumMod val="85000"/>
                      </a:schemeClr>
                    </a:solidFill>
                    <a:latin typeface="+mj-lt"/>
                  </a:rPr>
                  <a:t>La derivata k-esima in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oMath>
                </a14:m>
                <a:r>
                  <a:rPr lang="it-IT" sz="2000" dirty="0">
                    <a:solidFill>
                      <a:schemeClr val="tx1">
                        <a:lumMod val="85000"/>
                      </a:schemeClr>
                    </a:solidFill>
                    <a:latin typeface="+mj-lt"/>
                  </a:rPr>
                  <a:t> dipende dai primi k+1 punti</a:t>
                </a:r>
              </a:p>
              <a:p>
                <a:pPr lvl="1" algn="just">
                  <a:lnSpc>
                    <a:spcPct val="100000"/>
                  </a:lnSpc>
                </a:pPr>
                <a:r>
                  <a:rPr lang="it-IT" sz="2000" dirty="0">
                    <a:solidFill>
                      <a:schemeClr val="tx1">
                        <a:lumMod val="85000"/>
                      </a:schemeClr>
                    </a:solidFill>
                    <a:latin typeface="+mj-lt"/>
                  </a:rPr>
                  <a:t>La derivata k-esima in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b="0" i="1" smtClean="0">
                            <a:solidFill>
                              <a:schemeClr val="tx1">
                                <a:lumMod val="85000"/>
                              </a:schemeClr>
                            </a:solidFill>
                            <a:latin typeface="Cambria Math" panose="02040503050406030204" pitchFamily="18" charset="0"/>
                          </a:rPr>
                          <m:t>𝑘</m:t>
                        </m:r>
                      </m:sub>
                    </m:sSub>
                  </m:oMath>
                </a14:m>
                <a:r>
                  <a:rPr lang="it-IT" sz="2000" dirty="0">
                    <a:solidFill>
                      <a:schemeClr val="tx1">
                        <a:lumMod val="85000"/>
                      </a:schemeClr>
                    </a:solidFill>
                    <a:latin typeface="+mj-lt"/>
                  </a:rPr>
                  <a:t> dipende dagli ultimi k+1 punti</a:t>
                </a:r>
              </a:p>
              <a:p>
                <a:pPr marL="457200" lvl="1" indent="0" algn="just">
                  <a:lnSpc>
                    <a:spcPct val="100000"/>
                  </a:lnSpc>
                  <a:buNone/>
                </a:pPr>
                <a:endParaRPr lang="it-IT" sz="2000" dirty="0">
                  <a:solidFill>
                    <a:schemeClr val="tx1">
                      <a:lumMod val="85000"/>
                    </a:schemeClr>
                  </a:solidFill>
                  <a:latin typeface="+mj-lt"/>
                </a:endParaRPr>
              </a:p>
              <a:p>
                <a:pPr lvl="1" algn="just">
                  <a:lnSpc>
                    <a:spcPct val="100000"/>
                  </a:lnSpc>
                </a:pPr>
                <a:endParaRPr lang="it-IT" sz="2000" dirty="0">
                  <a:solidFill>
                    <a:schemeClr val="tx1">
                      <a:lumMod val="85000"/>
                    </a:schemeClr>
                  </a:solidFill>
                  <a:latin typeface="+mj-lt"/>
                </a:endParaRPr>
              </a:p>
              <a:p>
                <a:pPr lvl="1" algn="just">
                  <a:lnSpc>
                    <a:spcPct val="100000"/>
                  </a:lnSpc>
                </a:pPr>
                <a:endParaRPr lang="it-IT" sz="2000" dirty="0">
                  <a:solidFill>
                    <a:schemeClr val="tx1">
                      <a:lumMod val="85000"/>
                    </a:schemeClr>
                  </a:solidFill>
                  <a:latin typeface="+mj-lt"/>
                </a:endParaRPr>
              </a:p>
              <a:p>
                <a:pPr lvl="1" algn="just">
                  <a:lnSpc>
                    <a:spcPct val="100000"/>
                  </a:lnSpc>
                </a:pPr>
                <a:endParaRPr lang="it-IT" sz="2000" dirty="0">
                  <a:solidFill>
                    <a:schemeClr val="tx1">
                      <a:lumMod val="85000"/>
                    </a:schemeClr>
                  </a:solidFill>
                  <a:latin typeface="+mj-lt"/>
                </a:endParaRPr>
              </a:p>
              <a:p>
                <a:pPr lvl="1" algn="just">
                  <a:lnSpc>
                    <a:spcPct val="100000"/>
                  </a:lnSpc>
                </a:pPr>
                <a:endParaRPr lang="it-IT" sz="2000" dirty="0">
                  <a:solidFill>
                    <a:schemeClr val="tx1">
                      <a:lumMod val="85000"/>
                    </a:schemeClr>
                  </a:solidFill>
                  <a:latin typeface="+mj-lt"/>
                </a:endParaRPr>
              </a:p>
              <a:p>
                <a:pPr lvl="1" algn="just">
                  <a:lnSpc>
                    <a:spcPct val="100000"/>
                  </a:lnSpc>
                </a:pPr>
                <a:endParaRPr lang="it-IT" sz="2000" dirty="0">
                  <a:solidFill>
                    <a:schemeClr val="tx1">
                      <a:lumMod val="85000"/>
                    </a:schemeClr>
                  </a:solidFill>
                  <a:latin typeface="+mj-lt"/>
                </a:endParaRPr>
              </a:p>
              <a:p>
                <a:pPr marL="457200" lvl="1" indent="0" algn="just">
                  <a:lnSpc>
                    <a:spcPct val="100000"/>
                  </a:lnSpc>
                  <a:buNone/>
                </a:pPr>
                <a:endParaRPr lang="it-IT" sz="2000" dirty="0">
                  <a:solidFill>
                    <a:schemeClr val="tx1">
                      <a:lumMod val="85000"/>
                    </a:schemeClr>
                  </a:solidFill>
                  <a:latin typeface="+mj-lt"/>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849012" y="1757104"/>
                <a:ext cx="10016910" cy="4311187"/>
              </a:xfrm>
              <a:blipFill>
                <a:blip r:embed="rId3"/>
                <a:stretch>
                  <a:fillRect l="-852" t="-2122" b="-707"/>
                </a:stretch>
              </a:blipFill>
            </p:spPr>
            <p:txBody>
              <a:bodyPr/>
              <a:lstStyle/>
              <a:p>
                <a:r>
                  <a:rPr lang="it-IT">
                    <a:noFill/>
                  </a:rPr>
                  <a:t> </a:t>
                </a:r>
              </a:p>
            </p:txBody>
          </p:sp>
        </mc:Fallback>
      </mc:AlternateContent>
    </p:spTree>
    <p:extLst>
      <p:ext uri="{BB962C8B-B14F-4D97-AF65-F5344CB8AC3E}">
        <p14:creationId xmlns:p14="http://schemas.microsoft.com/office/powerpoint/2010/main" val="1325176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Algoritmo di de </a:t>
            </a:r>
            <a:r>
              <a:rPr lang="it-IT" sz="4400" dirty="0" err="1"/>
              <a:t>casteljau</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49012" y="1757105"/>
                <a:ext cx="7297461" cy="3260128"/>
              </a:xfrm>
            </p:spPr>
            <p:txBody>
              <a:bodyPr>
                <a:noAutofit/>
              </a:bodyPr>
              <a:lstStyle/>
              <a:p>
                <a:r>
                  <a:rPr lang="it-IT" sz="2000" dirty="0">
                    <a:solidFill>
                      <a:schemeClr val="tx1">
                        <a:lumMod val="85000"/>
                      </a:schemeClr>
                    </a:solidFill>
                    <a:latin typeface="+mj-lt"/>
                  </a:rPr>
                  <a:t>L’algoritmo di de Castelijau definisce un metodo per calcolare un punto </a:t>
                </a:r>
                <a14:m>
                  <m:oMath xmlns:m="http://schemas.openxmlformats.org/officeDocument/2006/math">
                    <m:r>
                      <a:rPr lang="it-IT" sz="2000" b="0" i="1">
                        <a:solidFill>
                          <a:schemeClr val="tx1">
                            <a:lumMod val="85000"/>
                          </a:schemeClr>
                        </a:solidFill>
                        <a:latin typeface="Cambria Math" panose="02040503050406030204" pitchFamily="18" charset="0"/>
                      </a:rPr>
                      <m:t>𝐶</m:t>
                    </m:r>
                    <m:r>
                      <a:rPr lang="it-IT" sz="2000" b="0" i="1">
                        <a:solidFill>
                          <a:schemeClr val="tx1">
                            <a:lumMod val="85000"/>
                          </a:schemeClr>
                        </a:solidFill>
                        <a:latin typeface="Cambria Math" panose="02040503050406030204" pitchFamily="18" charset="0"/>
                      </a:rPr>
                      <m:t>(</m:t>
                    </m:r>
                    <m:r>
                      <a:rPr lang="it-IT" sz="2000" b="0" i="1">
                        <a:solidFill>
                          <a:schemeClr val="tx1">
                            <a:lumMod val="85000"/>
                          </a:schemeClr>
                        </a:solidFill>
                        <a:latin typeface="Cambria Math" panose="02040503050406030204" pitchFamily="18" charset="0"/>
                      </a:rPr>
                      <m:t>𝑡</m:t>
                    </m:r>
                    <m:r>
                      <a:rPr lang="it-IT" sz="2000" b="0" i="1">
                        <a:solidFill>
                          <a:schemeClr val="tx1">
                            <a:lumMod val="85000"/>
                          </a:schemeClr>
                        </a:solidFill>
                        <a:latin typeface="Cambria Math" panose="02040503050406030204" pitchFamily="18" charset="0"/>
                      </a:rPr>
                      <m:t>)</m:t>
                    </m:r>
                  </m:oMath>
                </a14:m>
                <a:r>
                  <a:rPr lang="it-IT" sz="2000" dirty="0">
                    <a:solidFill>
                      <a:schemeClr val="tx1">
                        <a:lumMod val="85000"/>
                      </a:schemeClr>
                    </a:solidFill>
                    <a:latin typeface="+mj-lt"/>
                  </a:rPr>
                  <a:t> su una curva di Bezier per  </a:t>
                </a:r>
                <a14:m>
                  <m:oMath xmlns:m="http://schemas.openxmlformats.org/officeDocument/2006/math">
                    <m:r>
                      <a:rPr lang="it-IT" sz="2000" b="0" i="1">
                        <a:solidFill>
                          <a:schemeClr val="tx1">
                            <a:lumMod val="85000"/>
                          </a:schemeClr>
                        </a:solidFill>
                        <a:latin typeface="Cambria Math" panose="02040503050406030204" pitchFamily="18" charset="0"/>
                      </a:rPr>
                      <m:t>𝑡</m:t>
                    </m:r>
                    <m:r>
                      <a:rPr lang="it-IT" sz="2000" b="0" i="1">
                        <a:solidFill>
                          <a:schemeClr val="tx1">
                            <a:lumMod val="85000"/>
                          </a:schemeClr>
                        </a:solidFill>
                        <a:latin typeface="Cambria Math" panose="02040503050406030204" pitchFamily="18" charset="0"/>
                      </a:rPr>
                      <m:t>∈</m:t>
                    </m:r>
                    <m:d>
                      <m:dPr>
                        <m:begChr m:val="["/>
                        <m:endChr m:val="]"/>
                        <m:ctrlPr>
                          <a:rPr lang="it-IT" sz="2000" b="0" i="1">
                            <a:solidFill>
                              <a:schemeClr val="tx1">
                                <a:lumMod val="85000"/>
                              </a:schemeClr>
                            </a:solidFill>
                            <a:latin typeface="Cambria Math" panose="02040503050406030204" pitchFamily="18" charset="0"/>
                          </a:rPr>
                        </m:ctrlPr>
                      </m:dPr>
                      <m:e>
                        <m:r>
                          <a:rPr lang="it-IT" sz="2000" b="0" i="1">
                            <a:solidFill>
                              <a:schemeClr val="tx1">
                                <a:lumMod val="85000"/>
                              </a:schemeClr>
                            </a:solidFill>
                            <a:latin typeface="Cambria Math" panose="02040503050406030204" pitchFamily="18" charset="0"/>
                          </a:rPr>
                          <m:t>0,1</m:t>
                        </m:r>
                      </m:e>
                    </m:d>
                  </m:oMath>
                </a14:m>
                <a:r>
                  <a:rPr lang="it-IT" sz="2000" dirty="0">
                    <a:solidFill>
                      <a:schemeClr val="tx1">
                        <a:lumMod val="85000"/>
                      </a:schemeClr>
                    </a:solidFill>
                    <a:latin typeface="+mj-lt"/>
                  </a:rPr>
                  <a:t>; se la curva è di grado n, l’algoritmo svolge n iterazioni</a:t>
                </a:r>
              </a:p>
              <a:p>
                <a:r>
                  <a:rPr lang="it-IT" sz="2000" dirty="0">
                    <a:solidFill>
                      <a:schemeClr val="tx1">
                        <a:lumMod val="85000"/>
                      </a:schemeClr>
                    </a:solidFill>
                    <a:latin typeface="+mj-lt"/>
                  </a:rPr>
                  <a:t>Nella prima iterazione l’algoritmo lavora con n+1 punti, col susseguirsi delle iterazioni il numero di punti considerati si riduce di 1</a:t>
                </a:r>
              </a:p>
              <a:p>
                <a:r>
                  <a:rPr lang="it-IT" sz="2000" dirty="0">
                    <a:solidFill>
                      <a:schemeClr val="tx1">
                        <a:lumMod val="85000"/>
                      </a:schemeClr>
                    </a:solidFill>
                    <a:latin typeface="+mj-lt"/>
                  </a:rPr>
                  <a:t>All’n-esima iterazione, il punto restante è il punto </a:t>
                </a:r>
                <a14:m>
                  <m:oMath xmlns:m="http://schemas.openxmlformats.org/officeDocument/2006/math">
                    <m:r>
                      <a:rPr lang="it-IT" sz="2000" b="0" i="1">
                        <a:solidFill>
                          <a:schemeClr val="tx1">
                            <a:lumMod val="85000"/>
                          </a:schemeClr>
                        </a:solidFill>
                        <a:latin typeface="Cambria Math" panose="02040503050406030204" pitchFamily="18" charset="0"/>
                      </a:rPr>
                      <m:t>𝐶</m:t>
                    </m:r>
                    <m:r>
                      <a:rPr lang="it-IT" sz="2000" b="0" i="1">
                        <a:solidFill>
                          <a:schemeClr val="tx1">
                            <a:lumMod val="85000"/>
                          </a:schemeClr>
                        </a:solidFill>
                        <a:latin typeface="Cambria Math" panose="02040503050406030204" pitchFamily="18" charset="0"/>
                      </a:rPr>
                      <m:t>(</m:t>
                    </m:r>
                    <m:r>
                      <a:rPr lang="it-IT" sz="2000" b="0" i="1">
                        <a:solidFill>
                          <a:schemeClr val="tx1">
                            <a:lumMod val="85000"/>
                          </a:schemeClr>
                        </a:solidFill>
                        <a:latin typeface="Cambria Math" panose="02040503050406030204" pitchFamily="18" charset="0"/>
                      </a:rPr>
                      <m:t>𝑡</m:t>
                    </m:r>
                    <m:r>
                      <a:rPr lang="it-IT" sz="2000" b="0" i="1">
                        <a:solidFill>
                          <a:schemeClr val="tx1">
                            <a:lumMod val="85000"/>
                          </a:schemeClr>
                        </a:solidFill>
                        <a:latin typeface="Cambria Math" panose="02040503050406030204" pitchFamily="18" charset="0"/>
                      </a:rPr>
                      <m:t>)</m:t>
                    </m:r>
                  </m:oMath>
                </a14:m>
                <a:r>
                  <a:rPr lang="it-IT" sz="2000" dirty="0">
                    <a:solidFill>
                      <a:schemeClr val="tx1">
                        <a:lumMod val="85000"/>
                      </a:schemeClr>
                    </a:solidFill>
                    <a:latin typeface="+mj-lt"/>
                  </a:rPr>
                  <a:t> ricercato.</a:t>
                </a: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849012" y="1757105"/>
                <a:ext cx="7297461" cy="3260128"/>
              </a:xfrm>
              <a:blipFill>
                <a:blip r:embed="rId3"/>
                <a:stretch>
                  <a:fillRect l="-1170" t="-1682"/>
                </a:stretch>
              </a:blipFill>
            </p:spPr>
            <p:txBody>
              <a:bodyPr/>
              <a:lstStyle/>
              <a:p>
                <a:r>
                  <a:rPr lang="it-IT">
                    <a:noFill/>
                  </a:rPr>
                  <a:t> </a:t>
                </a:r>
              </a:p>
            </p:txBody>
          </p:sp>
        </mc:Fallback>
      </mc:AlternateContent>
      <p:pic>
        <p:nvPicPr>
          <p:cNvPr id="6" name="Immagine 5">
            <a:extLst>
              <a:ext uri="{FF2B5EF4-FFF2-40B4-BE49-F238E27FC236}">
                <a16:creationId xmlns:a16="http://schemas.microsoft.com/office/drawing/2014/main" id="{4766E97A-3B1C-9CD6-75A7-706E9E7B585B}"/>
              </a:ext>
            </a:extLst>
          </p:cNvPr>
          <p:cNvPicPr>
            <a:picLocks noChangeAspect="1"/>
          </p:cNvPicPr>
          <p:nvPr/>
        </p:nvPicPr>
        <p:blipFill rotWithShape="1">
          <a:blip r:embed="rId4"/>
          <a:srcRect l="6494" r="4179" b="-1"/>
          <a:stretch/>
        </p:blipFill>
        <p:spPr>
          <a:xfrm>
            <a:off x="8660964" y="1840768"/>
            <a:ext cx="2848237" cy="2760079"/>
          </a:xfrm>
          <a:prstGeom prst="rect">
            <a:avLst/>
          </a:prstGeom>
        </p:spPr>
      </p:pic>
    </p:spTree>
    <p:extLst>
      <p:ext uri="{BB962C8B-B14F-4D97-AF65-F5344CB8AC3E}">
        <p14:creationId xmlns:p14="http://schemas.microsoft.com/office/powerpoint/2010/main" val="3972135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Funzionamento algoritmo</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340719"/>
                <a:ext cx="7297461" cy="3260128"/>
              </a:xfrm>
            </p:spPr>
            <p:txBody>
              <a:bodyPr>
                <a:noAutofit/>
              </a:bodyPr>
              <a:lstStyle/>
              <a:p>
                <a:pPr>
                  <a:lnSpc>
                    <a:spcPct val="150000"/>
                  </a:lnSpc>
                </a:pPr>
                <a:r>
                  <a:rPr lang="it-IT" sz="2000" dirty="0">
                    <a:solidFill>
                      <a:schemeClr val="tx1">
                        <a:lumMod val="85000"/>
                      </a:schemeClr>
                    </a:solidFill>
                    <a:latin typeface="Tw Cen MT (Titoli)"/>
                  </a:rPr>
                  <a:t>Dati due punti di controllo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oMath>
                </a14:m>
                <a:r>
                  <a:rPr lang="it-IT" sz="2000" dirty="0">
                    <a:solidFill>
                      <a:schemeClr val="tx1">
                        <a:lumMod val="85000"/>
                      </a:schemeClr>
                    </a:solidFill>
                    <a:latin typeface="Tw Cen MT (Titoli)"/>
                  </a:rPr>
                  <a:t> 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1</m:t>
                        </m:r>
                      </m:sub>
                    </m:sSub>
                  </m:oMath>
                </a14:m>
                <a:r>
                  <a:rPr lang="it-IT" sz="2000" dirty="0">
                    <a:solidFill>
                      <a:schemeClr val="tx1">
                        <a:lumMod val="85000"/>
                      </a:schemeClr>
                    </a:solidFill>
                    <a:latin typeface="Tw Cen MT (Titoli)"/>
                  </a:rPr>
                  <a:t>, la curva di </a:t>
                </a:r>
                <a:r>
                  <a:rPr lang="it-IT" sz="2000" dirty="0" err="1">
                    <a:solidFill>
                      <a:schemeClr val="tx1">
                        <a:lumMod val="85000"/>
                      </a:schemeClr>
                    </a:solidFill>
                    <a:latin typeface="Tw Cen MT (Titoli)"/>
                  </a:rPr>
                  <a:t>Bezier</a:t>
                </a:r>
                <a:r>
                  <a:rPr lang="it-IT" sz="2000" dirty="0">
                    <a:solidFill>
                      <a:schemeClr val="tx1">
                        <a:lumMod val="85000"/>
                      </a:schemeClr>
                    </a:solidFill>
                    <a:latin typeface="Tw Cen MT (Titoli)"/>
                  </a:rPr>
                  <a:t> determinata da questi due punti coincide con l’interpolazione lineare del segmento che li congiunge: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1</m:t>
                        </m:r>
                      </m:sub>
                    </m:sSub>
                    <m:r>
                      <a:rPr lang="it-IT" sz="2000" i="1">
                        <a:solidFill>
                          <a:schemeClr val="tx1">
                            <a:lumMod val="85000"/>
                          </a:schemeClr>
                        </a:solidFill>
                        <a:latin typeface="Cambria Math" panose="02040503050406030204" pitchFamily="18" charset="0"/>
                      </a:rPr>
                      <m:t>=</m:t>
                    </m:r>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𝑡</m:t>
                        </m:r>
                      </m:e>
                    </m:d>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1</m:t>
                        </m:r>
                      </m:sub>
                    </m:sSub>
                  </m:oMath>
                </a14:m>
                <a:r>
                  <a:rPr lang="it-IT" sz="2000" dirty="0">
                    <a:solidFill>
                      <a:schemeClr val="tx1">
                        <a:lumMod val="85000"/>
                      </a:schemeClr>
                    </a:solidFill>
                    <a:latin typeface="Tw Cen MT (Titoli)"/>
                  </a:rPr>
                  <a:t>    con </a:t>
                </a:r>
                <a14:m>
                  <m:oMath xmlns:m="http://schemas.openxmlformats.org/officeDocument/2006/math">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ea typeface="Cambria Math" panose="02040503050406030204" pitchFamily="18" charset="0"/>
                      </a:rPr>
                      <m:t>∈</m:t>
                    </m:r>
                    <m:d>
                      <m:dPr>
                        <m:begChr m:val="["/>
                        <m:endChr m:val="]"/>
                        <m:ctrlPr>
                          <a:rPr lang="it-IT" sz="2000" i="1">
                            <a:solidFill>
                              <a:schemeClr val="tx1">
                                <a:lumMod val="85000"/>
                              </a:schemeClr>
                            </a:solidFill>
                            <a:latin typeface="Cambria Math" panose="02040503050406030204" pitchFamily="18" charset="0"/>
                            <a:ea typeface="Cambria Math" panose="02040503050406030204" pitchFamily="18" charset="0"/>
                          </a:rPr>
                        </m:ctrlPr>
                      </m:dPr>
                      <m:e>
                        <m:r>
                          <a:rPr lang="it-IT" sz="2000" i="1">
                            <a:solidFill>
                              <a:schemeClr val="tx1">
                                <a:lumMod val="85000"/>
                              </a:schemeClr>
                            </a:solidFill>
                            <a:latin typeface="Cambria Math" panose="02040503050406030204" pitchFamily="18" charset="0"/>
                            <a:ea typeface="Cambria Math" panose="02040503050406030204" pitchFamily="18" charset="0"/>
                          </a:rPr>
                          <m:t>0,1</m:t>
                        </m:r>
                      </m:e>
                    </m:d>
                  </m:oMath>
                </a14:m>
                <a:r>
                  <a:rPr lang="it-IT" sz="2000" dirty="0">
                    <a:solidFill>
                      <a:schemeClr val="tx1">
                        <a:lumMod val="85000"/>
                      </a:schemeClr>
                    </a:solidFill>
                    <a:latin typeface="Tw Cen MT (Titoli)"/>
                  </a:rPr>
                  <a:t>.</a:t>
                </a:r>
              </a:p>
              <a:p>
                <a:pPr>
                  <a:lnSpc>
                    <a:spcPct val="150000"/>
                  </a:lnSpc>
                </a:pPr>
                <a:r>
                  <a:rPr lang="it-IT" sz="2000" dirty="0">
                    <a:solidFill>
                      <a:schemeClr val="tx1">
                        <a:lumMod val="85000"/>
                      </a:schemeClr>
                    </a:solidFill>
                    <a:latin typeface="Tw Cen MT (Titoli)"/>
                  </a:rPr>
                  <a:t>Dati tre punti di controllo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oMath>
                </a14:m>
                <a:r>
                  <a:rPr lang="it-IT" sz="2000" dirty="0">
                    <a:solidFill>
                      <a:schemeClr val="tx1">
                        <a:lumMod val="85000"/>
                      </a:schemeClr>
                    </a:solidFill>
                    <a:latin typeface="Tw Cen MT (Titoli)"/>
                  </a:rPr>
                  <a:t>,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1</m:t>
                        </m:r>
                      </m:sub>
                    </m:sSub>
                  </m:oMath>
                </a14:m>
                <a:r>
                  <a:rPr lang="it-IT" sz="2000" dirty="0">
                    <a:solidFill>
                      <a:schemeClr val="tx1">
                        <a:lumMod val="85000"/>
                      </a:schemeClr>
                    </a:solidFill>
                    <a:latin typeface="Tw Cen MT (Titoli)"/>
                  </a:rPr>
                  <a:t> 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2</m:t>
                        </m:r>
                      </m:sub>
                    </m:sSub>
                  </m:oMath>
                </a14:m>
                <a:r>
                  <a:rPr lang="it-IT" sz="2000" dirty="0">
                    <a:solidFill>
                      <a:schemeClr val="tx1">
                        <a:lumMod val="85000"/>
                      </a:schemeClr>
                    </a:solidFill>
                    <a:latin typeface="Tw Cen MT (Titoli)"/>
                  </a:rPr>
                  <a:t>, possiamo iterare l’interpolazione lineare ottenendo così una curva di </a:t>
                </a:r>
                <a:r>
                  <a:rPr lang="it-IT" sz="2000" dirty="0" err="1">
                    <a:solidFill>
                      <a:schemeClr val="tx1">
                        <a:lumMod val="85000"/>
                      </a:schemeClr>
                    </a:solidFill>
                    <a:latin typeface="Tw Cen MT (Titoli)"/>
                  </a:rPr>
                  <a:t>Bezier</a:t>
                </a:r>
                <a:r>
                  <a:rPr lang="it-IT" sz="2000" dirty="0">
                    <a:solidFill>
                      <a:schemeClr val="tx1">
                        <a:lumMod val="85000"/>
                      </a:schemeClr>
                    </a:solidFill>
                    <a:latin typeface="Tw Cen MT (Titoli)"/>
                  </a:rPr>
                  <a:t> quadratica definita dalla funzione: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1</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2</m:t>
                        </m:r>
                      </m:sub>
                    </m:sSub>
                    <m:r>
                      <a:rPr lang="it-IT" sz="2000" i="1">
                        <a:solidFill>
                          <a:schemeClr val="tx1">
                            <a:lumMod val="85000"/>
                          </a:schemeClr>
                        </a:solidFill>
                        <a:latin typeface="Cambria Math" panose="02040503050406030204" pitchFamily="18" charset="0"/>
                      </a:rPr>
                      <m:t>=</m:t>
                    </m:r>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𝑡</m:t>
                        </m:r>
                      </m:e>
                    </m:d>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1</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d>
                      <m:dPr>
                        <m:begChr m:val="["/>
                        <m:endChr m:val="]"/>
                        <m:ctrlPr>
                          <a:rPr lang="it-IT" sz="2000" i="1">
                            <a:solidFill>
                              <a:schemeClr val="tx1">
                                <a:lumMod val="85000"/>
                              </a:schemeClr>
                            </a:solidFill>
                            <a:latin typeface="Cambria Math" panose="02040503050406030204" pitchFamily="18" charset="0"/>
                          </a:rPr>
                        </m:ctrlPr>
                      </m:dPr>
                      <m:e>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𝑡</m:t>
                            </m:r>
                          </m:e>
                        </m:d>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1</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2</m:t>
                            </m:r>
                          </m:sub>
                        </m:sSub>
                      </m:e>
                    </m:d>
                    <m:r>
                      <a:rPr lang="it-IT" sz="2000" i="1">
                        <a:solidFill>
                          <a:schemeClr val="tx1">
                            <a:lumMod val="85000"/>
                          </a:schemeClr>
                        </a:solidFill>
                        <a:latin typeface="Cambria Math" panose="02040503050406030204" pitchFamily="18" charset="0"/>
                      </a:rPr>
                      <m:t>=</m:t>
                    </m:r>
                    <m:sSup>
                      <m:sSupPr>
                        <m:ctrlPr>
                          <a:rPr lang="it-IT" sz="2000" i="1">
                            <a:solidFill>
                              <a:schemeClr val="tx1">
                                <a:lumMod val="85000"/>
                              </a:schemeClr>
                            </a:solidFill>
                            <a:latin typeface="Cambria Math" panose="02040503050406030204" pitchFamily="18" charset="0"/>
                          </a:rPr>
                        </m:ctrlPr>
                      </m:sSupPr>
                      <m:e>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e>
                      <m:sup>
                        <m:r>
                          <a:rPr lang="it-IT" sz="2000" i="1">
                            <a:solidFill>
                              <a:schemeClr val="tx1">
                                <a:lumMod val="85000"/>
                              </a:schemeClr>
                            </a:solidFill>
                            <a:latin typeface="Cambria Math" panose="02040503050406030204" pitchFamily="18" charset="0"/>
                          </a:rPr>
                          <m:t>2</m:t>
                        </m:r>
                      </m:sup>
                    </m:sSup>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r>
                      <a:rPr lang="it-IT" sz="2000" i="1">
                        <a:solidFill>
                          <a:schemeClr val="tx1">
                            <a:lumMod val="85000"/>
                          </a:schemeClr>
                        </a:solidFill>
                        <a:latin typeface="Cambria Math" panose="02040503050406030204" pitchFamily="18" charset="0"/>
                      </a:rPr>
                      <m:t>+2</m:t>
                    </m:r>
                    <m:r>
                      <a:rPr lang="it-IT" sz="2000" i="1">
                        <a:solidFill>
                          <a:schemeClr val="tx1">
                            <a:lumMod val="85000"/>
                          </a:schemeClr>
                        </a:solidFill>
                        <a:latin typeface="Cambria Math" panose="02040503050406030204" pitchFamily="18" charset="0"/>
                      </a:rPr>
                      <m:t>𝑡</m:t>
                    </m:r>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𝑡</m:t>
                        </m:r>
                      </m:e>
                    </m:d>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1</m:t>
                        </m:r>
                      </m:sub>
                    </m:sSub>
                    <m:r>
                      <a:rPr lang="it-IT" sz="2000" i="1">
                        <a:solidFill>
                          <a:schemeClr val="tx1">
                            <a:lumMod val="85000"/>
                          </a:schemeClr>
                        </a:solidFill>
                        <a:latin typeface="Cambria Math" panose="02040503050406030204" pitchFamily="18" charset="0"/>
                      </a:rPr>
                      <m:t>+</m:t>
                    </m:r>
                    <m:sSup>
                      <m:sSupPr>
                        <m:ctrlPr>
                          <a:rPr lang="it-IT" sz="2000" i="1">
                            <a:solidFill>
                              <a:schemeClr val="tx1">
                                <a:lumMod val="85000"/>
                              </a:schemeClr>
                            </a:solidFill>
                            <a:latin typeface="Cambria Math" panose="02040503050406030204" pitchFamily="18" charset="0"/>
                          </a:rPr>
                        </m:ctrlPr>
                      </m:sSupPr>
                      <m:e>
                        <m:r>
                          <a:rPr lang="it-IT" sz="2000" i="1">
                            <a:solidFill>
                              <a:schemeClr val="tx1">
                                <a:lumMod val="85000"/>
                              </a:schemeClr>
                            </a:solidFill>
                            <a:latin typeface="Cambria Math" panose="02040503050406030204" pitchFamily="18" charset="0"/>
                          </a:rPr>
                          <m:t>𝑡</m:t>
                        </m:r>
                      </m:e>
                      <m:sup>
                        <m:r>
                          <a:rPr lang="it-IT" sz="2000" i="1">
                            <a:solidFill>
                              <a:schemeClr val="tx1">
                                <a:lumMod val="85000"/>
                              </a:schemeClr>
                            </a:solidFill>
                            <a:latin typeface="Cambria Math" panose="02040503050406030204" pitchFamily="18" charset="0"/>
                          </a:rPr>
                          <m:t>2</m:t>
                        </m:r>
                      </m:sup>
                    </m:sSup>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2</m:t>
                        </m:r>
                      </m:sub>
                    </m:sSub>
                  </m:oMath>
                </a14:m>
                <a:r>
                  <a:rPr lang="it-IT" sz="2000" dirty="0">
                    <a:solidFill>
                      <a:schemeClr val="tx1">
                        <a:lumMod val="85000"/>
                      </a:schemeClr>
                    </a:solidFill>
                    <a:latin typeface="Tw Cen MT (Titoli)"/>
                  </a:rPr>
                  <a:t>      con </a:t>
                </a:r>
                <a14:m>
                  <m:oMath xmlns:m="http://schemas.openxmlformats.org/officeDocument/2006/math">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ea typeface="Cambria Math" panose="02040503050406030204" pitchFamily="18" charset="0"/>
                      </a:rPr>
                      <m:t>∈</m:t>
                    </m:r>
                    <m:d>
                      <m:dPr>
                        <m:begChr m:val="["/>
                        <m:endChr m:val="]"/>
                        <m:ctrlPr>
                          <a:rPr lang="it-IT" sz="2000" i="1">
                            <a:solidFill>
                              <a:schemeClr val="tx1">
                                <a:lumMod val="85000"/>
                              </a:schemeClr>
                            </a:solidFill>
                            <a:latin typeface="Cambria Math" panose="02040503050406030204" pitchFamily="18" charset="0"/>
                            <a:ea typeface="Cambria Math" panose="02040503050406030204" pitchFamily="18" charset="0"/>
                          </a:rPr>
                        </m:ctrlPr>
                      </m:dPr>
                      <m:e>
                        <m:r>
                          <a:rPr lang="it-IT" sz="2000" i="1">
                            <a:solidFill>
                              <a:schemeClr val="tx1">
                                <a:lumMod val="85000"/>
                              </a:schemeClr>
                            </a:solidFill>
                            <a:latin typeface="Cambria Math" panose="02040503050406030204" pitchFamily="18" charset="0"/>
                            <a:ea typeface="Cambria Math" panose="02040503050406030204" pitchFamily="18" charset="0"/>
                          </a:rPr>
                          <m:t>0,1</m:t>
                        </m:r>
                      </m:e>
                    </m:d>
                  </m:oMath>
                </a14:m>
                <a:r>
                  <a:rPr lang="it-IT" sz="2000" dirty="0">
                    <a:solidFill>
                      <a:schemeClr val="tx1">
                        <a:lumMod val="85000"/>
                      </a:schemeClr>
                    </a:solidFill>
                    <a:latin typeface="Tw Cen MT (Titoli)"/>
                  </a:rPr>
                  <a:t>.</a:t>
                </a:r>
              </a:p>
              <a:p>
                <a:pPr>
                  <a:lnSpc>
                    <a:spcPct val="150000"/>
                  </a:lnSpc>
                </a:pPr>
                <a:r>
                  <a:rPr lang="it-IT" sz="2000" dirty="0">
                    <a:solidFill>
                      <a:schemeClr val="tx1">
                        <a:lumMod val="85000"/>
                      </a:schemeClr>
                    </a:solidFill>
                    <a:latin typeface="Tw Cen MT (Titoli)"/>
                  </a:rPr>
                  <a:t>Quindi in generale: </a:t>
                </a:r>
                <a14:m>
                  <m:oMath xmlns:m="http://schemas.openxmlformats.org/officeDocument/2006/math">
                    <m:sSubSup>
                      <m:sSubSupPr>
                        <m:ctrlPr>
                          <a:rPr lang="it-IT" sz="2000" i="1">
                            <a:solidFill>
                              <a:schemeClr val="tx1">
                                <a:lumMod val="85000"/>
                              </a:schemeClr>
                            </a:solidFill>
                            <a:latin typeface="Cambria Math" panose="02040503050406030204" pitchFamily="18" charset="0"/>
                          </a:rPr>
                        </m:ctrlPr>
                      </m:sSubSup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up>
                        <m:r>
                          <a:rPr lang="it-IT" sz="2000" i="1">
                            <a:solidFill>
                              <a:schemeClr val="tx1">
                                <a:lumMod val="85000"/>
                              </a:schemeClr>
                            </a:solidFill>
                            <a:latin typeface="Cambria Math" panose="02040503050406030204" pitchFamily="18" charset="0"/>
                          </a:rPr>
                          <m:t>𝑗</m:t>
                        </m:r>
                      </m:sup>
                    </m:sSubSup>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𝑡</m:t>
                        </m:r>
                      </m:e>
                    </m:d>
                    <m:r>
                      <a:rPr lang="it-IT" sz="2000" i="1">
                        <a:solidFill>
                          <a:schemeClr val="tx1">
                            <a:lumMod val="85000"/>
                          </a:schemeClr>
                        </a:solidFill>
                        <a:latin typeface="Cambria Math" panose="02040503050406030204" pitchFamily="18" charset="0"/>
                      </a:rPr>
                      <m:t>=</m:t>
                    </m:r>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𝑡</m:t>
                        </m:r>
                      </m:e>
                    </m:d>
                    <m:sSubSup>
                      <m:sSubSupPr>
                        <m:ctrlPr>
                          <a:rPr lang="it-IT" sz="2000" i="1">
                            <a:solidFill>
                              <a:schemeClr val="tx1">
                                <a:lumMod val="85000"/>
                              </a:schemeClr>
                            </a:solidFill>
                            <a:latin typeface="Cambria Math" panose="02040503050406030204" pitchFamily="18" charset="0"/>
                          </a:rPr>
                        </m:ctrlPr>
                      </m:sSubSup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up>
                        <m:r>
                          <a:rPr lang="it-IT" sz="2000" i="1">
                            <a:solidFill>
                              <a:schemeClr val="tx1">
                                <a:lumMod val="85000"/>
                              </a:schemeClr>
                            </a:solidFill>
                            <a:latin typeface="Cambria Math" panose="02040503050406030204" pitchFamily="18" charset="0"/>
                          </a:rPr>
                          <m:t>𝑗</m:t>
                        </m:r>
                        <m:r>
                          <a:rPr lang="it-IT" sz="2000" i="1">
                            <a:solidFill>
                              <a:schemeClr val="tx1">
                                <a:lumMod val="85000"/>
                              </a:schemeClr>
                            </a:solidFill>
                            <a:latin typeface="Cambria Math" panose="02040503050406030204" pitchFamily="18" charset="0"/>
                          </a:rPr>
                          <m:t>−1</m:t>
                        </m:r>
                      </m:sup>
                    </m:sSubSup>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𝑡</m:t>
                        </m:r>
                      </m:e>
                    </m:d>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sSubSup>
                      <m:sSubSupPr>
                        <m:ctrlPr>
                          <a:rPr lang="it-IT" sz="2000" i="1">
                            <a:solidFill>
                              <a:schemeClr val="tx1">
                                <a:lumMod val="85000"/>
                              </a:schemeClr>
                            </a:solidFill>
                            <a:latin typeface="Cambria Math" panose="02040503050406030204" pitchFamily="18" charset="0"/>
                          </a:rPr>
                        </m:ctrlPr>
                      </m:sSubSup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+1</m:t>
                        </m:r>
                      </m:sub>
                      <m:sup>
                        <m:r>
                          <a:rPr lang="it-IT" sz="2000" i="1">
                            <a:solidFill>
                              <a:schemeClr val="tx1">
                                <a:lumMod val="85000"/>
                              </a:schemeClr>
                            </a:solidFill>
                            <a:latin typeface="Cambria Math" panose="02040503050406030204" pitchFamily="18" charset="0"/>
                          </a:rPr>
                          <m:t>𝑗</m:t>
                        </m:r>
                        <m:r>
                          <a:rPr lang="it-IT" sz="2000" i="1">
                            <a:solidFill>
                              <a:schemeClr val="tx1">
                                <a:lumMod val="85000"/>
                              </a:schemeClr>
                            </a:solidFill>
                            <a:latin typeface="Cambria Math" panose="02040503050406030204" pitchFamily="18" charset="0"/>
                          </a:rPr>
                          <m:t>−1</m:t>
                        </m:r>
                      </m:sup>
                    </m:sSubSup>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oMath>
                </a14:m>
                <a:r>
                  <a:rPr lang="it-IT" sz="2000" dirty="0">
                    <a:solidFill>
                      <a:schemeClr val="tx1">
                        <a:lumMod val="85000"/>
                      </a:schemeClr>
                    </a:solidFill>
                    <a:latin typeface="Tw Cen MT (Titoli)"/>
                  </a:rPr>
                  <a:t>                              con </a:t>
                </a:r>
                <a14:m>
                  <m:oMath xmlns:m="http://schemas.openxmlformats.org/officeDocument/2006/math">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ea typeface="Cambria Math" panose="02040503050406030204" pitchFamily="18" charset="0"/>
                      </a:rPr>
                      <m:t>∈</m:t>
                    </m:r>
                    <m:d>
                      <m:dPr>
                        <m:begChr m:val="["/>
                        <m:endChr m:val="]"/>
                        <m:ctrlPr>
                          <a:rPr lang="it-IT" sz="2000" i="1">
                            <a:solidFill>
                              <a:schemeClr val="tx1">
                                <a:lumMod val="85000"/>
                              </a:schemeClr>
                            </a:solidFill>
                            <a:latin typeface="Cambria Math" panose="02040503050406030204" pitchFamily="18" charset="0"/>
                            <a:ea typeface="Cambria Math" panose="02040503050406030204" pitchFamily="18" charset="0"/>
                          </a:rPr>
                        </m:ctrlPr>
                      </m:dPr>
                      <m:e>
                        <m:r>
                          <a:rPr lang="it-IT" sz="2000" i="1">
                            <a:solidFill>
                              <a:schemeClr val="tx1">
                                <a:lumMod val="85000"/>
                              </a:schemeClr>
                            </a:solidFill>
                            <a:latin typeface="Cambria Math" panose="02040503050406030204" pitchFamily="18" charset="0"/>
                            <a:ea typeface="Cambria Math" panose="02040503050406030204" pitchFamily="18" charset="0"/>
                          </a:rPr>
                          <m:t>0,1</m:t>
                        </m:r>
                      </m:e>
                    </m:d>
                  </m:oMath>
                </a14:m>
                <a:r>
                  <a:rPr lang="it-IT" sz="2000" dirty="0">
                    <a:solidFill>
                      <a:schemeClr val="tx1">
                        <a:lumMod val="85000"/>
                      </a:schemeClr>
                    </a:solidFill>
                    <a:latin typeface="Tw Cen MT (Titoli)"/>
                  </a:rPr>
                  <a:t> , </a:t>
                </a:r>
                <a14:m>
                  <m:oMath xmlns:m="http://schemas.openxmlformats.org/officeDocument/2006/math">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=0,1,…,</m:t>
                    </m:r>
                    <m:r>
                      <a:rPr lang="it-IT" sz="2000" i="1">
                        <a:solidFill>
                          <a:schemeClr val="tx1">
                            <a:lumMod val="85000"/>
                          </a:schemeClr>
                        </a:solidFill>
                        <a:latin typeface="Cambria Math" panose="02040503050406030204" pitchFamily="18" charset="0"/>
                      </a:rPr>
                      <m:t>𝑛</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𝑗</m:t>
                    </m:r>
                  </m:oMath>
                </a14:m>
                <a:r>
                  <a:rPr lang="it-IT" sz="2000" dirty="0">
                    <a:solidFill>
                      <a:schemeClr val="tx1">
                        <a:lumMod val="85000"/>
                      </a:schemeClr>
                    </a:solidFill>
                    <a:latin typeface="Tw Cen MT (Titoli)"/>
                  </a:rPr>
                  <a:t> e </a:t>
                </a:r>
                <a14:m>
                  <m:oMath xmlns:m="http://schemas.openxmlformats.org/officeDocument/2006/math">
                    <m:r>
                      <a:rPr lang="it-IT" sz="2000" i="1">
                        <a:solidFill>
                          <a:schemeClr val="tx1">
                            <a:lumMod val="85000"/>
                          </a:schemeClr>
                        </a:solidFill>
                        <a:latin typeface="Cambria Math" panose="02040503050406030204" pitchFamily="18" charset="0"/>
                      </a:rPr>
                      <m:t>𝑗</m:t>
                    </m:r>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𝑛</m:t>
                    </m:r>
                  </m:oMath>
                </a14:m>
                <a:endParaRPr lang="it-IT" sz="2000" dirty="0">
                  <a:solidFill>
                    <a:schemeClr val="tx1">
                      <a:lumMod val="85000"/>
                    </a:schemeClr>
                  </a:solidFill>
                  <a:latin typeface="Tw Cen MT (Titoli)"/>
                </a:endParaRPr>
              </a:p>
              <a:p>
                <a:pPr marL="0" indent="0">
                  <a:buNone/>
                </a:pPr>
                <a:endParaRPr lang="it-IT" sz="800" dirty="0">
                  <a:solidFill>
                    <a:schemeClr val="tx1">
                      <a:lumMod val="85000"/>
                    </a:schemeClr>
                  </a:solidFill>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340719"/>
                <a:ext cx="7297461" cy="3260128"/>
              </a:xfrm>
              <a:blipFill>
                <a:blip r:embed="rId3"/>
                <a:stretch>
                  <a:fillRect l="-1253" b="-70093"/>
                </a:stretch>
              </a:blipFill>
            </p:spPr>
            <p:txBody>
              <a:bodyPr/>
              <a:lstStyle/>
              <a:p>
                <a:r>
                  <a:rPr lang="it-IT">
                    <a:noFill/>
                  </a:rPr>
                  <a:t> </a:t>
                </a:r>
              </a:p>
            </p:txBody>
          </p:sp>
        </mc:Fallback>
      </mc:AlternateContent>
      <p:pic>
        <p:nvPicPr>
          <p:cNvPr id="3" name="Immagine 2">
            <a:extLst>
              <a:ext uri="{FF2B5EF4-FFF2-40B4-BE49-F238E27FC236}">
                <a16:creationId xmlns:a16="http://schemas.microsoft.com/office/drawing/2014/main" id="{6E57C74E-68B9-FA75-BF75-609CA37EEA61}"/>
              </a:ext>
            </a:extLst>
          </p:cNvPr>
          <p:cNvPicPr/>
          <p:nvPr/>
        </p:nvPicPr>
        <p:blipFill>
          <a:blip r:embed="rId4">
            <a:extLst>
              <a:ext uri="{28A0092B-C50C-407E-A947-70E740481C1C}">
                <a14:useLocalDpi xmlns:a14="http://schemas.microsoft.com/office/drawing/2010/main" val="0"/>
              </a:ext>
            </a:extLst>
          </a:blip>
          <a:stretch>
            <a:fillRect/>
          </a:stretch>
        </p:blipFill>
        <p:spPr>
          <a:xfrm>
            <a:off x="7604652" y="2094131"/>
            <a:ext cx="4223172" cy="2506716"/>
          </a:xfrm>
          <a:prstGeom prst="rect">
            <a:avLst/>
          </a:prstGeom>
        </p:spPr>
      </p:pic>
    </p:spTree>
    <p:extLst>
      <p:ext uri="{BB962C8B-B14F-4D97-AF65-F5344CB8AC3E}">
        <p14:creationId xmlns:p14="http://schemas.microsoft.com/office/powerpoint/2010/main" val="252067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Proprietà algoritmo</a:t>
            </a:r>
            <a:endParaRPr lang="it-IT" sz="4400" dirty="0">
              <a:latin typeface="Rockwell" panose="02060603020205020403" pitchFamily="18" charset="0"/>
            </a:endParaRPr>
          </a:p>
        </p:txBody>
      </p:sp>
      <mc:AlternateContent xmlns:mc="http://schemas.openxmlformats.org/markup-compatibility/2006">
        <mc:Choice xmlns:a14="http://schemas.microsoft.com/office/drawing/2010/main"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923895"/>
                <a:ext cx="10233560" cy="3260128"/>
              </a:xfrm>
            </p:spPr>
            <p:txBody>
              <a:bodyPr>
                <a:noAutofit/>
              </a:bodyPr>
              <a:lstStyle/>
              <a:p>
                <a:pPr marL="0" indent="0">
                  <a:lnSpc>
                    <a:spcPct val="150000"/>
                  </a:lnSpc>
                  <a:buNone/>
                </a:pPr>
                <a:r>
                  <a:rPr lang="it-IT" sz="2000" dirty="0">
                    <a:solidFill>
                      <a:schemeClr val="tx1">
                        <a:lumMod val="85000"/>
                      </a:schemeClr>
                    </a:solidFill>
                  </a:rPr>
                  <a:t>Ci sono importanti aspetti da considerare per quanto riguarda l’algoritmo di de </a:t>
                </a:r>
                <a:r>
                  <a:rPr lang="it-IT" sz="2000" dirty="0" err="1">
                    <a:solidFill>
                      <a:schemeClr val="tx1">
                        <a:lumMod val="85000"/>
                      </a:schemeClr>
                    </a:solidFill>
                  </a:rPr>
                  <a:t>Casteljau</a:t>
                </a:r>
                <a:r>
                  <a:rPr lang="it-IT" sz="2000" dirty="0">
                    <a:solidFill>
                      <a:schemeClr val="tx1">
                        <a:lumMod val="85000"/>
                      </a:schemeClr>
                    </a:solidFill>
                  </a:rPr>
                  <a:t>:</a:t>
                </a:r>
              </a:p>
              <a:p>
                <a:pPr marL="800100" lvl="1" indent="-342900">
                  <a:lnSpc>
                    <a:spcPct val="150000"/>
                  </a:lnSpc>
                  <a:buFont typeface="+mj-lt"/>
                  <a:buAutoNum type="arabicPeriod"/>
                </a:pPr>
                <a:r>
                  <a:rPr lang="it-IT" dirty="0">
                    <a:solidFill>
                      <a:schemeClr val="tx1">
                        <a:lumMod val="85000"/>
                      </a:schemeClr>
                    </a:solidFill>
                  </a:rPr>
                  <a:t>La </a:t>
                </a:r>
                <a:r>
                  <a:rPr lang="it-IT" b="1" dirty="0">
                    <a:solidFill>
                      <a:schemeClr val="tx1">
                        <a:lumMod val="85000"/>
                      </a:schemeClr>
                    </a:solidFill>
                  </a:rPr>
                  <a:t>ricorsività</a:t>
                </a:r>
                <a:r>
                  <a:rPr lang="it-IT" dirty="0">
                    <a:solidFill>
                      <a:schemeClr val="tx1">
                        <a:lumMod val="85000"/>
                      </a:schemeClr>
                    </a:solidFill>
                  </a:rPr>
                  <a:t>: si applica la stessa formula ad ogni passaggio;</a:t>
                </a:r>
              </a:p>
              <a:p>
                <a:pPr marL="800100" lvl="1" indent="-342900">
                  <a:lnSpc>
                    <a:spcPct val="150000"/>
                  </a:lnSpc>
                  <a:buFont typeface="+mj-lt"/>
                  <a:buAutoNum type="arabicPeriod"/>
                </a:pPr>
                <a:r>
                  <a:rPr lang="it-IT" dirty="0">
                    <a:solidFill>
                      <a:schemeClr val="tx1">
                        <a:lumMod val="85000"/>
                      </a:schemeClr>
                    </a:solidFill>
                  </a:rPr>
                  <a:t>La </a:t>
                </a:r>
                <a:r>
                  <a:rPr lang="it-IT" b="1" dirty="0">
                    <a:solidFill>
                      <a:schemeClr val="tx1">
                        <a:lumMod val="85000"/>
                      </a:schemeClr>
                    </a:solidFill>
                  </a:rPr>
                  <a:t>stabilità</a:t>
                </a:r>
                <a:r>
                  <a:rPr lang="it-IT" dirty="0">
                    <a:solidFill>
                      <a:schemeClr val="tx1">
                        <a:lumMod val="85000"/>
                      </a:schemeClr>
                    </a:solidFill>
                  </a:rPr>
                  <a:t>: i coefficienti </a:t>
                </a:r>
                <a14:m>
                  <m:oMath xmlns:m="http://schemas.openxmlformats.org/officeDocument/2006/math">
                    <m:r>
                      <a:rPr lang="it-IT" i="1">
                        <a:solidFill>
                          <a:schemeClr val="tx1">
                            <a:lumMod val="85000"/>
                          </a:schemeClr>
                        </a:solidFill>
                        <a:latin typeface="Cambria Math" panose="02040503050406030204" pitchFamily="18" charset="0"/>
                      </a:rPr>
                      <m:t>1−</m:t>
                    </m:r>
                    <m:r>
                      <a:rPr lang="it-IT" i="1">
                        <a:solidFill>
                          <a:schemeClr val="tx1">
                            <a:lumMod val="85000"/>
                          </a:schemeClr>
                        </a:solidFill>
                        <a:latin typeface="Cambria Math" panose="02040503050406030204" pitchFamily="18" charset="0"/>
                      </a:rPr>
                      <m:t>𝑡</m:t>
                    </m:r>
                  </m:oMath>
                </a14:m>
                <a:r>
                  <a:rPr lang="it-IT" dirty="0">
                    <a:solidFill>
                      <a:schemeClr val="tx1">
                        <a:lumMod val="85000"/>
                      </a:schemeClr>
                    </a:solidFill>
                  </a:rPr>
                  <a:t> e </a:t>
                </a:r>
                <a14:m>
                  <m:oMath xmlns:m="http://schemas.openxmlformats.org/officeDocument/2006/math">
                    <m:r>
                      <a:rPr lang="it-IT" i="1">
                        <a:solidFill>
                          <a:schemeClr val="tx1">
                            <a:lumMod val="85000"/>
                          </a:schemeClr>
                        </a:solidFill>
                        <a:latin typeface="Cambria Math" panose="02040503050406030204" pitchFamily="18" charset="0"/>
                      </a:rPr>
                      <m:t>𝑡</m:t>
                    </m:r>
                  </m:oMath>
                </a14:m>
                <a:r>
                  <a:rPr lang="it-IT" dirty="0">
                    <a:solidFill>
                      <a:schemeClr val="tx1">
                        <a:lumMod val="85000"/>
                      </a:schemeClr>
                    </a:solidFill>
                  </a:rPr>
                  <a:t> sono compresi tra 0 e 1, quindi non c’è amplificazione dell’errore;</a:t>
                </a:r>
              </a:p>
              <a:p>
                <a:pPr marL="800100" lvl="1" indent="-342900">
                  <a:lnSpc>
                    <a:spcPct val="150000"/>
                  </a:lnSpc>
                  <a:buFont typeface="+mj-lt"/>
                  <a:buAutoNum type="arabicPeriod"/>
                </a:pPr>
                <a:r>
                  <a:rPr lang="it-IT" dirty="0">
                    <a:solidFill>
                      <a:schemeClr val="tx1">
                        <a:lumMod val="85000"/>
                      </a:schemeClr>
                    </a:solidFill>
                  </a:rPr>
                  <a:t>La </a:t>
                </a:r>
                <a:r>
                  <a:rPr lang="it-IT" b="1" dirty="0">
                    <a:solidFill>
                      <a:schemeClr val="tx1">
                        <a:lumMod val="85000"/>
                      </a:schemeClr>
                    </a:solidFill>
                  </a:rPr>
                  <a:t>lentezza</a:t>
                </a:r>
                <a:r>
                  <a:rPr lang="it-IT" dirty="0">
                    <a:solidFill>
                      <a:schemeClr val="tx1">
                        <a:lumMod val="85000"/>
                      </a:schemeClr>
                    </a:solidFill>
                  </a:rPr>
                  <a:t>: per trovare ogni punto occorrono due moltiplicazioni e un’addizione, per cui si avranno </a:t>
                </a:r>
                <a14:m>
                  <m:oMath xmlns:m="http://schemas.openxmlformats.org/officeDocument/2006/math">
                    <m:r>
                      <a:rPr lang="it-IT" i="1">
                        <a:solidFill>
                          <a:schemeClr val="tx1">
                            <a:lumMod val="85000"/>
                          </a:schemeClr>
                        </a:solidFill>
                        <a:latin typeface="Cambria Math" panose="02040503050406030204" pitchFamily="18" charset="0"/>
                      </a:rPr>
                      <m:t>2</m:t>
                    </m:r>
                    <m:r>
                      <a:rPr lang="it-IT" i="1">
                        <a:solidFill>
                          <a:schemeClr val="tx1">
                            <a:lumMod val="85000"/>
                          </a:schemeClr>
                        </a:solidFill>
                        <a:latin typeface="Cambria Math" panose="02040503050406030204" pitchFamily="18" charset="0"/>
                      </a:rPr>
                      <m:t>𝑛</m:t>
                    </m:r>
                  </m:oMath>
                </a14:m>
                <a:r>
                  <a:rPr lang="it-IT" dirty="0">
                    <a:solidFill>
                      <a:schemeClr val="tx1">
                        <a:lumMod val="85000"/>
                      </a:schemeClr>
                    </a:solidFill>
                  </a:rPr>
                  <a:t> moltiplicazioni ed </a:t>
                </a:r>
                <a14:m>
                  <m:oMath xmlns:m="http://schemas.openxmlformats.org/officeDocument/2006/math">
                    <m:r>
                      <a:rPr lang="it-IT" i="1">
                        <a:solidFill>
                          <a:schemeClr val="tx1">
                            <a:lumMod val="85000"/>
                          </a:schemeClr>
                        </a:solidFill>
                        <a:latin typeface="Cambria Math" panose="02040503050406030204" pitchFamily="18" charset="0"/>
                      </a:rPr>
                      <m:t>𝑛</m:t>
                    </m:r>
                  </m:oMath>
                </a14:m>
                <a:r>
                  <a:rPr lang="it-IT" dirty="0">
                    <a:solidFill>
                      <a:schemeClr val="tx1">
                        <a:lumMod val="85000"/>
                      </a:schemeClr>
                    </a:solidFill>
                  </a:rPr>
                  <a:t> addizioni.</a:t>
                </a:r>
              </a:p>
              <a:p>
                <a:pPr marL="0" indent="0">
                  <a:buNone/>
                </a:pPr>
                <a:endParaRPr lang="it-IT" sz="2000" dirty="0">
                  <a:solidFill>
                    <a:schemeClr val="tx1">
                      <a:lumMod val="85000"/>
                    </a:schemeClr>
                  </a:solidFill>
                </a:endParaRPr>
              </a:p>
            </p:txBody>
          </p:sp>
        </mc:Choice>
        <mc:Fallback>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923895"/>
                <a:ext cx="10233560" cy="3260128"/>
              </a:xfrm>
              <a:blipFill>
                <a:blip r:embed="rId3"/>
                <a:stretch>
                  <a:fillRect l="-656" r="-358"/>
                </a:stretch>
              </a:blipFill>
            </p:spPr>
            <p:txBody>
              <a:bodyPr/>
              <a:lstStyle/>
              <a:p>
                <a:r>
                  <a:rPr lang="it-IT">
                    <a:noFill/>
                  </a:rPr>
                  <a:t> </a:t>
                </a:r>
              </a:p>
            </p:txBody>
          </p:sp>
        </mc:Fallback>
      </mc:AlternateContent>
    </p:spTree>
    <p:extLst>
      <p:ext uri="{BB962C8B-B14F-4D97-AF65-F5344CB8AC3E}">
        <p14:creationId xmlns:p14="http://schemas.microsoft.com/office/powerpoint/2010/main" val="1924544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Affidabilità di </a:t>
            </a:r>
            <a:r>
              <a:rPr lang="it-IT" sz="4400" dirty="0" err="1"/>
              <a:t>bézier</a:t>
            </a:r>
            <a:endParaRPr lang="it-IT" sz="4400" dirty="0">
              <a:latin typeface="Rockwell" panose="02060603020205020403" pitchFamily="18" charset="0"/>
            </a:endParaRPr>
          </a:p>
        </p:txBody>
      </p:sp>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798936"/>
            <a:ext cx="10233560" cy="3260128"/>
          </a:xfrm>
        </p:spPr>
        <p:txBody>
          <a:bodyPr>
            <a:noAutofit/>
          </a:bodyPr>
          <a:lstStyle/>
          <a:p>
            <a:pPr marL="0" indent="0" algn="just">
              <a:buNone/>
            </a:pPr>
            <a:r>
              <a:rPr lang="it-IT" sz="2000" dirty="0">
                <a:solidFill>
                  <a:schemeClr val="tx1">
                    <a:lumMod val="85000"/>
                  </a:schemeClr>
                </a:solidFill>
                <a:latin typeface="Tw Cen MT (Corpo)"/>
                <a:cs typeface="Times New Roman" panose="02020603050405020304" pitchFamily="18" charset="0"/>
              </a:rPr>
              <a:t>Se assumessimo un numero di nodi molto alto, ci aspetteremmo un miglioramento dell’affidabilità del modello utilizzando il polinomi interpolante, ma questo non è sempre vero.  I polinomi, infatti, man mano che aumentano di grado, aumentano anche le oscillazioni subite dalla curva. La conclusione è quindi che i polinomi di grado elevato oscillano fortemente tra i dati, fornendo un modello poco affidabile; al contrario, usare polinomi di grado basso ci fornisce pochi dati e quindi la creazione di un modello poco attendibile. </a:t>
            </a:r>
            <a:r>
              <a:rPr lang="it-IT" sz="1800" dirty="0">
                <a:solidFill>
                  <a:schemeClr val="tx1">
                    <a:lumMod val="85000"/>
                  </a:schemeClr>
                </a:solidFill>
                <a:latin typeface="Calibri" panose="020F0502020204030204" pitchFamily="34" charset="0"/>
                <a:cs typeface="Times New Roman" panose="02020603050405020304" pitchFamily="18" charset="0"/>
              </a:rPr>
              <a:t>Q</a:t>
            </a:r>
            <a:r>
              <a:rPr lang="it-IT" sz="18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uesto evento prende il nome di </a:t>
            </a:r>
            <a:r>
              <a:rPr lang="it-IT" sz="1800" b="1"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fenomeno di Runge.</a:t>
            </a:r>
          </a:p>
          <a:p>
            <a:pPr marL="0" indent="0" algn="just">
              <a:buNone/>
            </a:pPr>
            <a:r>
              <a:rPr lang="it-IT" sz="2000" dirty="0">
                <a:solidFill>
                  <a:schemeClr val="tx1">
                    <a:lumMod val="85000"/>
                  </a:schemeClr>
                </a:solidFill>
                <a:latin typeface="+mj-lt"/>
              </a:rPr>
              <a:t>Inoltre se si aggiunge all’insieme dei vertici di controllo un solo vertice, è necessario ricalcolare completamente l’equazione parametrica della curva e la sostituzione di un solo punto di controllo causa un cambiamento di forma dell’intera curva.</a:t>
            </a:r>
          </a:p>
          <a:p>
            <a:pPr marL="0" indent="0" algn="just">
              <a:buNone/>
            </a:pPr>
            <a:endParaRPr lang="it-IT" sz="2000" dirty="0">
              <a:solidFill>
                <a:schemeClr val="tx1">
                  <a:lumMod val="85000"/>
                </a:schemeClr>
              </a:solidFill>
              <a:latin typeface="+mj-lt"/>
            </a:endParaRPr>
          </a:p>
        </p:txBody>
      </p:sp>
    </p:spTree>
    <p:extLst>
      <p:ext uri="{BB962C8B-B14F-4D97-AF65-F5344CB8AC3E}">
        <p14:creationId xmlns:p14="http://schemas.microsoft.com/office/powerpoint/2010/main" val="3469826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Fenomeno di </a:t>
            </a:r>
            <a:r>
              <a:rPr lang="it-IT" sz="4400" dirty="0" err="1"/>
              <a:t>runge</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798936"/>
                <a:ext cx="7442859" cy="3260128"/>
              </a:xfrm>
            </p:spPr>
            <p:txBody>
              <a:bodyPr>
                <a:noAutofit/>
              </a:bodyPr>
              <a:lstStyle/>
              <a:p>
                <a:pPr algn="just">
                  <a:lnSpc>
                    <a:spcPct val="110000"/>
                  </a:lnSpc>
                </a:pPr>
                <a:r>
                  <a:rPr lang="it-IT" sz="2000" dirty="0">
                    <a:solidFill>
                      <a:schemeClr val="tx1">
                        <a:lumMod val="85000"/>
                      </a:schemeClr>
                    </a:solidFill>
                  </a:rPr>
                  <a:t>Scoperto da Carl David Tolmé Runge durante lo studio dell’interpolazione polinomiale di alcune funzioni, è un problema relativo all’interpolazione polinomiale su nodi equispaziati con polinomi di grado elevato. Consiste nell’aumento di ampiezza dell’errore in prossimità degli estremi dell’intervallo</a:t>
                </a:r>
              </a:p>
              <a:p>
                <a:pPr algn="just">
                  <a:lnSpc>
                    <a:spcPct val="110000"/>
                  </a:lnSpc>
                </a:pPr>
                <a:r>
                  <a:rPr lang="it-IT" sz="2000" dirty="0">
                    <a:solidFill>
                      <a:schemeClr val="tx1">
                        <a:lumMod val="85000"/>
                      </a:schemeClr>
                    </a:solidFill>
                  </a:rPr>
                  <a:t>Data la funzione </a:t>
                </a:r>
                <a14:m>
                  <m:oMath xmlns:m="http://schemas.openxmlformats.org/officeDocument/2006/math">
                    <m:r>
                      <m:rPr>
                        <m:sty m:val="p"/>
                      </m:rPr>
                      <a:rPr lang="it-IT" sz="2000" b="0" i="0" smtClean="0">
                        <a:solidFill>
                          <a:schemeClr val="tx1">
                            <a:lumMod val="85000"/>
                          </a:schemeClr>
                        </a:solidFill>
                        <a:latin typeface="Cambria Math" panose="02040503050406030204" pitchFamily="18" charset="0"/>
                      </a:rPr>
                      <m:t>f</m:t>
                    </m:r>
                    <m:d>
                      <m:dPr>
                        <m:ctrlPr>
                          <a:rPr lang="it-IT" sz="2000" b="0" i="1">
                            <a:solidFill>
                              <a:schemeClr val="tx1">
                                <a:lumMod val="85000"/>
                              </a:schemeClr>
                            </a:solidFill>
                            <a:latin typeface="Cambria Math" panose="02040503050406030204" pitchFamily="18" charset="0"/>
                          </a:rPr>
                        </m:ctrlPr>
                      </m:dPr>
                      <m:e>
                        <m:r>
                          <m:rPr>
                            <m:sty m:val="p"/>
                          </m:rPr>
                          <a:rPr lang="it-IT" sz="2000" b="0" i="0" smtClean="0">
                            <a:solidFill>
                              <a:schemeClr val="tx1">
                                <a:lumMod val="85000"/>
                              </a:schemeClr>
                            </a:solidFill>
                            <a:latin typeface="Cambria Math" panose="02040503050406030204" pitchFamily="18" charset="0"/>
                          </a:rPr>
                          <m:t>x</m:t>
                        </m:r>
                      </m:e>
                    </m:d>
                    <m:r>
                      <a:rPr lang="it-IT" sz="2000" b="0" i="0" smtClean="0">
                        <a:solidFill>
                          <a:schemeClr val="tx1">
                            <a:lumMod val="85000"/>
                          </a:schemeClr>
                        </a:solidFill>
                        <a:latin typeface="Cambria Math" panose="02040503050406030204" pitchFamily="18" charset="0"/>
                      </a:rPr>
                      <m:t>=</m:t>
                    </m:r>
                    <m:f>
                      <m:fPr>
                        <m:ctrlPr>
                          <a:rPr lang="it-IT" sz="2000" b="0" i="1">
                            <a:solidFill>
                              <a:schemeClr val="tx1">
                                <a:lumMod val="85000"/>
                              </a:schemeClr>
                            </a:solidFill>
                            <a:latin typeface="Cambria Math" panose="02040503050406030204" pitchFamily="18" charset="0"/>
                          </a:rPr>
                        </m:ctrlPr>
                      </m:fPr>
                      <m:num>
                        <m:r>
                          <a:rPr lang="it-IT" sz="2000" b="0" i="0" smtClean="0">
                            <a:solidFill>
                              <a:schemeClr val="tx1">
                                <a:lumMod val="85000"/>
                              </a:schemeClr>
                            </a:solidFill>
                            <a:latin typeface="Cambria Math" panose="02040503050406030204" pitchFamily="18" charset="0"/>
                          </a:rPr>
                          <m:t>1</m:t>
                        </m:r>
                      </m:num>
                      <m:den>
                        <m:r>
                          <a:rPr lang="it-IT" sz="2000" b="0" i="0" smtClean="0">
                            <a:solidFill>
                              <a:schemeClr val="tx1">
                                <a:lumMod val="85000"/>
                              </a:schemeClr>
                            </a:solidFill>
                            <a:latin typeface="Cambria Math" panose="02040503050406030204" pitchFamily="18" charset="0"/>
                          </a:rPr>
                          <m:t>1+25</m:t>
                        </m:r>
                        <m:sSup>
                          <m:sSupPr>
                            <m:ctrlPr>
                              <a:rPr lang="it-IT" sz="2000" b="0" i="1">
                                <a:solidFill>
                                  <a:schemeClr val="tx1">
                                    <a:lumMod val="85000"/>
                                  </a:schemeClr>
                                </a:solidFill>
                                <a:latin typeface="Cambria Math" panose="02040503050406030204" pitchFamily="18" charset="0"/>
                              </a:rPr>
                            </m:ctrlPr>
                          </m:sSupPr>
                          <m:e>
                            <m:r>
                              <m:rPr>
                                <m:sty m:val="p"/>
                              </m:rPr>
                              <a:rPr lang="it-IT" sz="2000" b="0" i="0" smtClean="0">
                                <a:solidFill>
                                  <a:schemeClr val="tx1">
                                    <a:lumMod val="85000"/>
                                  </a:schemeClr>
                                </a:solidFill>
                                <a:latin typeface="Cambria Math" panose="02040503050406030204" pitchFamily="18" charset="0"/>
                              </a:rPr>
                              <m:t>x</m:t>
                            </m:r>
                          </m:e>
                          <m:sup>
                            <m:r>
                              <a:rPr lang="it-IT" sz="2000" b="0" i="0" smtClean="0">
                                <a:solidFill>
                                  <a:schemeClr val="tx1">
                                    <a:lumMod val="85000"/>
                                  </a:schemeClr>
                                </a:solidFill>
                                <a:latin typeface="Cambria Math" panose="02040503050406030204" pitchFamily="18" charset="0"/>
                              </a:rPr>
                              <m:t>2</m:t>
                            </m:r>
                          </m:sup>
                        </m:sSup>
                      </m:den>
                    </m:f>
                  </m:oMath>
                </a14:m>
                <a:r>
                  <a:rPr lang="it-IT" sz="2000" dirty="0">
                    <a:solidFill>
                      <a:schemeClr val="tx1">
                        <a:lumMod val="85000"/>
                      </a:schemeClr>
                    </a:solidFill>
                  </a:rPr>
                  <a:t>  Runge notò che interpolandola in un insieme di punti equidistanti nell’intervallo </a:t>
                </a:r>
                <a14:m>
                  <m:oMath xmlns:m="http://schemas.openxmlformats.org/officeDocument/2006/math">
                    <m:d>
                      <m:dPr>
                        <m:begChr m:val="["/>
                        <m:endChr m:val="]"/>
                        <m:ctrlPr>
                          <a:rPr lang="it-IT" sz="2000" i="1">
                            <a:solidFill>
                              <a:schemeClr val="tx1">
                                <a:lumMod val="85000"/>
                              </a:schemeClr>
                            </a:solidFill>
                            <a:latin typeface="Cambria Math" panose="02040503050406030204" pitchFamily="18" charset="0"/>
                          </a:rPr>
                        </m:ctrlPr>
                      </m:dPr>
                      <m:e>
                        <m:r>
                          <a:rPr lang="it-IT" sz="2000" i="0" smtClean="0">
                            <a:solidFill>
                              <a:schemeClr val="tx1">
                                <a:lumMod val="85000"/>
                              </a:schemeClr>
                            </a:solidFill>
                            <a:latin typeface="Cambria Math" panose="02040503050406030204" pitchFamily="18" charset="0"/>
                          </a:rPr>
                          <m:t>−1,1</m:t>
                        </m:r>
                      </m:e>
                    </m:d>
                  </m:oMath>
                </a14:m>
                <a:r>
                  <a:rPr lang="it-IT" sz="2000" dirty="0">
                    <a:solidFill>
                      <a:schemeClr val="tx1">
                        <a:lumMod val="85000"/>
                      </a:schemeClr>
                    </a:solidFill>
                  </a:rPr>
                  <a:t> , con un polinomio </a:t>
                </a:r>
                <a14:m>
                  <m:oMath xmlns:m="http://schemas.openxmlformats.org/officeDocument/2006/math">
                    <m:sSub>
                      <m:sSubPr>
                        <m:ctrlPr>
                          <a:rPr lang="it-IT" sz="2000" b="0" i="1">
                            <a:solidFill>
                              <a:schemeClr val="tx1">
                                <a:lumMod val="85000"/>
                              </a:schemeClr>
                            </a:solidFill>
                            <a:latin typeface="Cambria Math" panose="02040503050406030204" pitchFamily="18" charset="0"/>
                          </a:rPr>
                        </m:ctrlPr>
                      </m:sSubPr>
                      <m:e>
                        <m:r>
                          <m:rPr>
                            <m:sty m:val="p"/>
                          </m:rPr>
                          <a:rPr lang="it-IT" sz="2000" b="0" i="0" smtClean="0">
                            <a:solidFill>
                              <a:schemeClr val="tx1">
                                <a:lumMod val="85000"/>
                              </a:schemeClr>
                            </a:solidFill>
                            <a:latin typeface="Cambria Math" panose="02040503050406030204" pitchFamily="18" charset="0"/>
                          </a:rPr>
                          <m:t>P</m:t>
                        </m:r>
                      </m:e>
                      <m:sub>
                        <m:r>
                          <m:rPr>
                            <m:sty m:val="p"/>
                          </m:rPr>
                          <a:rPr lang="it-IT" sz="2000" b="0" i="0" smtClean="0">
                            <a:solidFill>
                              <a:schemeClr val="tx1">
                                <a:lumMod val="85000"/>
                              </a:schemeClr>
                            </a:solidFill>
                            <a:latin typeface="Cambria Math" panose="02040503050406030204" pitchFamily="18" charset="0"/>
                          </a:rPr>
                          <m:t>r</m:t>
                        </m:r>
                      </m:sub>
                    </m:sSub>
                    <m:d>
                      <m:dPr>
                        <m:ctrlPr>
                          <a:rPr lang="it-IT" sz="2000" b="0" i="1">
                            <a:solidFill>
                              <a:schemeClr val="tx1">
                                <a:lumMod val="85000"/>
                              </a:schemeClr>
                            </a:solidFill>
                            <a:latin typeface="Cambria Math" panose="02040503050406030204" pitchFamily="18" charset="0"/>
                          </a:rPr>
                        </m:ctrlPr>
                      </m:dPr>
                      <m:e>
                        <m:r>
                          <m:rPr>
                            <m:sty m:val="p"/>
                          </m:rPr>
                          <a:rPr lang="it-IT" sz="2000" b="0" i="0" smtClean="0">
                            <a:solidFill>
                              <a:schemeClr val="tx1">
                                <a:lumMod val="85000"/>
                              </a:schemeClr>
                            </a:solidFill>
                            <a:latin typeface="Cambria Math" panose="02040503050406030204" pitchFamily="18" charset="0"/>
                          </a:rPr>
                          <m:t>x</m:t>
                        </m:r>
                      </m:e>
                    </m:d>
                  </m:oMath>
                </a14:m>
                <a:r>
                  <a:rPr lang="it-IT" sz="2000" dirty="0">
                    <a:solidFill>
                      <a:schemeClr val="tx1">
                        <a:lumMod val="85000"/>
                      </a:schemeClr>
                    </a:solidFill>
                  </a:rPr>
                  <a:t> con grado minore o uguale di n, l’interpolazione ottenuta oscilla in ampiezza verso gli estremi dell’intervallo considerato </a:t>
                </a: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798936"/>
                <a:ext cx="7442859" cy="3260128"/>
              </a:xfrm>
              <a:blipFill>
                <a:blip r:embed="rId3"/>
                <a:stretch>
                  <a:fillRect l="-1230" t="-2430" r="-902" b="-6355"/>
                </a:stretch>
              </a:blipFill>
            </p:spPr>
            <p:txBody>
              <a:bodyPr/>
              <a:lstStyle/>
              <a:p>
                <a:r>
                  <a:rPr lang="it-IT">
                    <a:noFill/>
                  </a:rPr>
                  <a:t> </a:t>
                </a:r>
              </a:p>
            </p:txBody>
          </p:sp>
        </mc:Fallback>
      </mc:AlternateContent>
      <p:pic>
        <p:nvPicPr>
          <p:cNvPr id="3" name="Immagine 2">
            <a:extLst>
              <a:ext uri="{FF2B5EF4-FFF2-40B4-BE49-F238E27FC236}">
                <a16:creationId xmlns:a16="http://schemas.microsoft.com/office/drawing/2014/main" id="{47A8CAD8-52E0-41FA-9D39-8937C85D587B}"/>
              </a:ext>
            </a:extLst>
          </p:cNvPr>
          <p:cNvPicPr>
            <a:picLocks noChangeAspect="1"/>
          </p:cNvPicPr>
          <p:nvPr/>
        </p:nvPicPr>
        <p:blipFill rotWithShape="1">
          <a:blip r:embed="rId4"/>
          <a:srcRect l="1966" r="-1" b="-1"/>
          <a:stretch/>
        </p:blipFill>
        <p:spPr>
          <a:xfrm>
            <a:off x="9024376" y="2089969"/>
            <a:ext cx="2763599" cy="2678061"/>
          </a:xfrm>
          <a:prstGeom prst="rect">
            <a:avLst/>
          </a:prstGeom>
        </p:spPr>
      </p:pic>
    </p:spTree>
    <p:extLst>
      <p:ext uri="{BB962C8B-B14F-4D97-AF65-F5344CB8AC3E}">
        <p14:creationId xmlns:p14="http://schemas.microsoft.com/office/powerpoint/2010/main" val="989472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1412" y="869821"/>
            <a:ext cx="9905998" cy="1478570"/>
          </a:xfrm>
        </p:spPr>
        <p:txBody>
          <a:bodyPr rtlCol="0">
            <a:normAutofit/>
          </a:bodyPr>
          <a:lstStyle/>
          <a:p>
            <a:pPr rtl="0"/>
            <a:r>
              <a:rPr lang="it-IT" sz="4400" dirty="0">
                <a:latin typeface="Rockwell" panose="02060603020205020403" pitchFamily="18" charset="0"/>
              </a:rPr>
              <a:t>Contenuti dell’elaborato</a:t>
            </a:r>
          </a:p>
        </p:txBody>
      </p:sp>
      <p:sp>
        <p:nvSpPr>
          <p:cNvPr id="22" name="Segnaposto contenuto 21">
            <a:extLst>
              <a:ext uri="{FF2B5EF4-FFF2-40B4-BE49-F238E27FC236}">
                <a16:creationId xmlns:a16="http://schemas.microsoft.com/office/drawing/2014/main" id="{B68629A3-3A4B-C58D-CD89-69972335091A}"/>
              </a:ext>
            </a:extLst>
          </p:cNvPr>
          <p:cNvSpPr>
            <a:spLocks noGrp="1"/>
          </p:cNvSpPr>
          <p:nvPr>
            <p:ph idx="1"/>
          </p:nvPr>
        </p:nvSpPr>
        <p:spPr>
          <a:xfrm>
            <a:off x="1141412" y="2249487"/>
            <a:ext cx="9905999" cy="2999407"/>
          </a:xfrm>
        </p:spPr>
        <p:txBody>
          <a:bodyPr>
            <a:normAutofit lnSpcReduction="10000"/>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Introduzione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Problema generale dell’interpolazione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Curve di </a:t>
            </a:r>
            <a:r>
              <a:rPr kumimoji="0" lang="it-IT" sz="24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Bèzier</a:t>
            </a:r>
            <a:endPar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dirty="0">
                <a:solidFill>
                  <a:schemeClr val="tx1">
                    <a:lumMod val="85000"/>
                  </a:schemeClr>
                </a:solidFill>
                <a:latin typeface="Times New Roman" panose="02020603050405020304" pitchFamily="18" charset="0"/>
                <a:cs typeface="Times New Roman" panose="02020603050405020304" pitchFamily="18" charset="0"/>
              </a:rPr>
              <a:t>Interpolazione lineare a tratti</a:t>
            </a:r>
            <a:endPar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Funzioni </a:t>
            </a:r>
            <a:r>
              <a:rPr kumimoji="0" lang="it-IT" sz="24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Spline</a:t>
            </a:r>
            <a:endPar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Curve B-</a:t>
            </a:r>
            <a:r>
              <a:rPr kumimoji="0" lang="it-IT" sz="24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Spline</a:t>
            </a:r>
            <a:endPar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Curve NURBS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Codice</a:t>
            </a:r>
          </a:p>
        </p:txBody>
      </p:sp>
    </p:spTree>
    <p:extLst>
      <p:ext uri="{BB962C8B-B14F-4D97-AF65-F5344CB8AC3E}">
        <p14:creationId xmlns:p14="http://schemas.microsoft.com/office/powerpoint/2010/main" val="325368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problematiche di </a:t>
            </a:r>
            <a:r>
              <a:rPr lang="it-IT" sz="4400" dirty="0" err="1"/>
              <a:t>bézier</a:t>
            </a:r>
            <a:endParaRPr lang="it-IT" sz="4400" dirty="0">
              <a:latin typeface="Rockwell" panose="02060603020205020403" pitchFamily="18" charset="0"/>
            </a:endParaRPr>
          </a:p>
        </p:txBody>
      </p:sp>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798936"/>
            <a:ext cx="9905998" cy="3260128"/>
          </a:xfrm>
        </p:spPr>
        <p:txBody>
          <a:bodyPr>
            <a:noAutofit/>
          </a:bodyPr>
          <a:lstStyle/>
          <a:p>
            <a:pPr marL="0" indent="0" algn="just">
              <a:buNone/>
            </a:pPr>
            <a:r>
              <a:rPr lang="it-IT" sz="2000" dirty="0">
                <a:solidFill>
                  <a:schemeClr val="tx1">
                    <a:lumMod val="85000"/>
                  </a:schemeClr>
                </a:solidFill>
                <a:latin typeface="Tw Cen MT (Corpo)"/>
                <a:cs typeface="Times New Roman" panose="02020603050405020304" pitchFamily="18" charset="0"/>
              </a:rPr>
              <a:t>Per risolvere il problema precedentemente visto usiamo funzioni polinomiali che sono localmente polinomi (polinomi a tratti), dove ogni tratto è un polinomio di grado n.</a:t>
            </a:r>
          </a:p>
          <a:p>
            <a:pPr marL="0" indent="0" algn="just">
              <a:buNone/>
            </a:pPr>
            <a:r>
              <a:rPr lang="it-IT" sz="2000" dirty="0">
                <a:solidFill>
                  <a:schemeClr val="tx1">
                    <a:lumMod val="85000"/>
                  </a:schemeClr>
                </a:solidFill>
                <a:latin typeface="Tw Cen MT (Corpo)"/>
                <a:cs typeface="Times New Roman" panose="02020603050405020304" pitchFamily="18" charset="0"/>
              </a:rPr>
              <a:t>Le funzioni polinomiali a tratti interpolanti sono così utili perché usano polinomi interpolanti in sotto-intervalli dei punti di controllo questo comporta avere un grado basso e fisso però appunto questi presentano delle irregolarità nei punti di raccordo per risolvere questo problema una buona via di mezzo tra il modello a tratti interpolanti e le funzioni di </a:t>
            </a:r>
            <a:r>
              <a:rPr lang="it-IT" sz="2000" dirty="0" err="1">
                <a:solidFill>
                  <a:schemeClr val="tx1">
                    <a:lumMod val="85000"/>
                  </a:schemeClr>
                </a:solidFill>
                <a:latin typeface="Tw Cen MT (Corpo)"/>
                <a:cs typeface="Times New Roman" panose="02020603050405020304" pitchFamily="18" charset="0"/>
              </a:rPr>
              <a:t>Bèzier</a:t>
            </a:r>
            <a:r>
              <a:rPr lang="it-IT" sz="2000" dirty="0">
                <a:solidFill>
                  <a:schemeClr val="tx1">
                    <a:lumMod val="85000"/>
                  </a:schemeClr>
                </a:solidFill>
                <a:latin typeface="Tw Cen MT (Corpo)"/>
                <a:cs typeface="Times New Roman" panose="02020603050405020304" pitchFamily="18" charset="0"/>
              </a:rPr>
              <a:t> sono le NURBS le quali utilizzano le funzioni di </a:t>
            </a:r>
            <a:r>
              <a:rPr lang="it-IT" sz="2000" dirty="0" err="1">
                <a:solidFill>
                  <a:schemeClr val="tx1">
                    <a:lumMod val="85000"/>
                  </a:schemeClr>
                </a:solidFill>
                <a:latin typeface="Tw Cen MT (Corpo)"/>
                <a:cs typeface="Times New Roman" panose="02020603050405020304" pitchFamily="18" charset="0"/>
              </a:rPr>
              <a:t>Spline</a:t>
            </a:r>
            <a:r>
              <a:rPr lang="it-IT" sz="2000" dirty="0">
                <a:solidFill>
                  <a:schemeClr val="tx1">
                    <a:lumMod val="85000"/>
                  </a:schemeClr>
                </a:solidFill>
                <a:latin typeface="Tw Cen MT (Corpo)"/>
                <a:cs typeface="Times New Roman" panose="02020603050405020304" pitchFamily="18" charset="0"/>
              </a:rPr>
              <a:t>.</a:t>
            </a:r>
          </a:p>
        </p:txBody>
      </p:sp>
    </p:spTree>
    <p:extLst>
      <p:ext uri="{BB962C8B-B14F-4D97-AF65-F5344CB8AC3E}">
        <p14:creationId xmlns:p14="http://schemas.microsoft.com/office/powerpoint/2010/main" val="1696563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Interpolazione polinomiale A tratti</a:t>
            </a:r>
            <a:endParaRPr lang="it-IT" sz="4400" dirty="0">
              <a:latin typeface="Rockwell" panose="02060603020205020403" pitchFamily="18" charset="0"/>
            </a:endParaRPr>
          </a:p>
        </p:txBody>
      </p:sp>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798935"/>
            <a:ext cx="9905998" cy="3461833"/>
          </a:xfrm>
        </p:spPr>
        <p:txBody>
          <a:bodyPr>
            <a:noAutofit/>
          </a:bodyPr>
          <a:lstStyle/>
          <a:p>
            <a:pPr marL="0" indent="0">
              <a:buNone/>
            </a:pPr>
            <a:r>
              <a:rPr lang="it-IT" sz="2000" dirty="0">
                <a:solidFill>
                  <a:schemeClr val="tx1">
                    <a:lumMod val="85000"/>
                  </a:schemeClr>
                </a:solidFill>
              </a:rPr>
              <a:t>Come detto precedentemente, le curve di </a:t>
            </a:r>
            <a:r>
              <a:rPr lang="it-IT" sz="2000" dirty="0" err="1">
                <a:solidFill>
                  <a:schemeClr val="tx1">
                    <a:lumMod val="85000"/>
                  </a:schemeClr>
                </a:solidFill>
              </a:rPr>
              <a:t>Bézier</a:t>
            </a:r>
            <a:r>
              <a:rPr lang="it-IT" sz="2000" dirty="0">
                <a:solidFill>
                  <a:schemeClr val="tx1">
                    <a:lumMod val="85000"/>
                  </a:schemeClr>
                </a:solidFill>
              </a:rPr>
              <a:t> portano con loro un problema relativo alla loro globalità. Ossia modificando un punto viene modificata l’intera curva, da ciò si evince che non è possibile apportare modifiche locali.</a:t>
            </a:r>
          </a:p>
          <a:p>
            <a:pPr marL="0" indent="0">
              <a:buNone/>
            </a:pPr>
            <a:r>
              <a:rPr lang="it-IT" sz="2000" dirty="0">
                <a:solidFill>
                  <a:schemeClr val="tx1">
                    <a:lumMod val="85000"/>
                  </a:schemeClr>
                </a:solidFill>
              </a:rPr>
              <a:t>Questo problema però, viene risolto usando funzioni polinomiali a tratti. In queste funzioni, ogni tratto è un polinomio di grado n e per ogni punto di controllo si costruisce un polinomio.</a:t>
            </a:r>
          </a:p>
          <a:p>
            <a:pPr marL="0" indent="0">
              <a:buNone/>
            </a:pPr>
            <a:r>
              <a:rPr lang="it-IT" sz="2000" dirty="0">
                <a:solidFill>
                  <a:schemeClr val="tx1">
                    <a:lumMod val="85000"/>
                  </a:schemeClr>
                </a:solidFill>
              </a:rPr>
              <a:t>Le funzioni polinomiali a tratti si ottengono suddividendo l’insieme dei punti in sottoinsiemi con ascisse consecutive, realizzando su ogni sottoinsieme il relativo polinomio interpolante</a:t>
            </a:r>
          </a:p>
          <a:p>
            <a:pPr marL="0" indent="0">
              <a:buNone/>
            </a:pPr>
            <a:r>
              <a:rPr lang="it-IT" sz="2000" dirty="0">
                <a:solidFill>
                  <a:schemeClr val="tx1">
                    <a:lumMod val="85000"/>
                  </a:schemeClr>
                </a:solidFill>
              </a:rPr>
              <a:t>Il caso più semplice consiste nell’usare polinomi di primo grado, in questo caso si parla di interpolazione lineare a tratti</a:t>
            </a:r>
          </a:p>
          <a:p>
            <a:endParaRPr lang="it-IT" sz="2000" dirty="0">
              <a:solidFill>
                <a:schemeClr val="tx1">
                  <a:lumMod val="85000"/>
                </a:schemeClr>
              </a:solidFill>
            </a:endParaRPr>
          </a:p>
        </p:txBody>
      </p:sp>
      <p:pic>
        <p:nvPicPr>
          <p:cNvPr id="3" name="Immagine 2">
            <a:extLst>
              <a:ext uri="{FF2B5EF4-FFF2-40B4-BE49-F238E27FC236}">
                <a16:creationId xmlns:a16="http://schemas.microsoft.com/office/drawing/2014/main" id="{6AA9D7B0-0312-D0A8-999D-AA5FE7A71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932" y="5374961"/>
            <a:ext cx="5836105" cy="1037714"/>
          </a:xfrm>
          <a:prstGeom prst="rect">
            <a:avLst/>
          </a:prstGeom>
        </p:spPr>
      </p:pic>
    </p:spTree>
    <p:extLst>
      <p:ext uri="{BB962C8B-B14F-4D97-AF65-F5344CB8AC3E}">
        <p14:creationId xmlns:p14="http://schemas.microsoft.com/office/powerpoint/2010/main" val="233033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 funzioni </a:t>
            </a:r>
            <a:r>
              <a:rPr lang="it-IT" sz="4400" dirty="0" err="1"/>
              <a:t>spline</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798935"/>
                <a:ext cx="9905998" cy="3461833"/>
              </a:xfrm>
            </p:spPr>
            <p:txBody>
              <a:bodyPr>
                <a:noAutofit/>
              </a:bodyPr>
              <a:lstStyle/>
              <a:p>
                <a:pPr marL="0" indent="0" algn="just">
                  <a:lnSpc>
                    <a:spcPct val="115000"/>
                  </a:lnSpc>
                  <a:spcAft>
                    <a:spcPts val="800"/>
                  </a:spcAft>
                  <a:buNone/>
                </a:pPr>
                <a:r>
                  <a:rPr lang="it-IT" sz="2000" dirty="0">
                    <a:solidFill>
                      <a:schemeClr val="tx1">
                        <a:lumMod val="85000"/>
                      </a:schemeClr>
                    </a:solidFill>
                    <a:effectLst/>
                    <a:latin typeface="+mj-lt"/>
                    <a:ea typeface="Calibri" panose="020F0502020204030204" pitchFamily="34" charset="0"/>
                    <a:cs typeface="Times New Roman" panose="02020603050405020304" pitchFamily="18" charset="0"/>
                  </a:rPr>
                  <a:t>Dato un insieme di nodi n (d</a:t>
                </a:r>
                <a:r>
                  <a:rPr lang="it-IT" sz="2000" dirty="0">
                    <a:solidFill>
                      <a:schemeClr val="tx1">
                        <a:lumMod val="85000"/>
                      </a:schemeClr>
                    </a:solidFill>
                    <a:effectLst/>
                    <a:latin typeface="+mj-lt"/>
                    <a:ea typeface="Times New Roman" panose="02020603050405020304" pitchFamily="18" charset="0"/>
                    <a:cs typeface="Times New Roman" panose="02020603050405020304" pitchFamily="18" charset="0"/>
                  </a:rPr>
                  <a:t>etti breakpoints) le funzioni spline sono funzioni polinomiali a tratti tali che, presi intervalli consecutivi: </a:t>
                </a:r>
                <a14:m>
                  <m:oMath xmlns:m="http://schemas.openxmlformats.org/officeDocument/2006/math">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𝑠</m:t>
                    </m:r>
                    <m:d>
                      <m:dPr>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𝜋</m:t>
                        </m:r>
                      </m:e>
                      <m:sub>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𝑠</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it-IT" sz="2000" dirty="0">
                    <a:solidFill>
                      <a:schemeClr val="tx1">
                        <a:lumMod val="85000"/>
                      </a:schemeClr>
                    </a:solidFill>
                    <a:effectLst/>
                    <a:latin typeface="+mj-lt"/>
                    <a:ea typeface="Times New Roman" panose="02020603050405020304" pitchFamily="18" charset="0"/>
                    <a:cs typeface="Times New Roman" panose="02020603050405020304" pitchFamily="18" charset="0"/>
                  </a:rPr>
                  <a:t> è derivabile fino all’ordine m – 1 continue in </a:t>
                </a:r>
                <a14:m>
                  <m:oMath xmlns:m="http://schemas.openxmlformats.org/officeDocument/2006/math">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it-IT" sz="2000" b="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oMath>
                </a14:m>
                <a:r>
                  <a:rPr lang="it-IT" sz="2000" dirty="0">
                    <a:solidFill>
                      <a:schemeClr val="tx1">
                        <a:lumMod val="85000"/>
                      </a:schemeClr>
                    </a:solidFill>
                    <a:effectLst/>
                    <a:latin typeface="+mj-lt"/>
                    <a:ea typeface="Calibri" panose="020F0502020204030204" pitchFamily="34" charset="0"/>
                    <a:cs typeface="Times New Roman" panose="02020603050405020304" pitchFamily="18" charset="0"/>
                  </a:rPr>
                  <a:t>.</a:t>
                </a:r>
              </a:p>
              <a:p>
                <a:pPr marL="0" indent="0" algn="just">
                  <a:buNone/>
                </a:pPr>
                <a:r>
                  <a:rPr lang="it-IT" sz="2000" dirty="0">
                    <a:solidFill>
                      <a:schemeClr val="tx1">
                        <a:lumMod val="85000"/>
                      </a:schemeClr>
                    </a:solidFill>
                    <a:effectLst/>
                    <a:latin typeface="+mj-lt"/>
                    <a:ea typeface="Times New Roman" panose="02020603050405020304" pitchFamily="18" charset="0"/>
                    <a:cs typeface="Times New Roman" panose="02020603050405020304" pitchFamily="18" charset="0"/>
                  </a:rPr>
                  <a:t>Si ottiene così una funzione polinomiale a tratti con proprietà di regolarità.</a:t>
                </a:r>
                <a:endParaRPr lang="it-IT" sz="2000" i="1" dirty="0">
                  <a:solidFill>
                    <a:schemeClr val="tx1">
                      <a:lumMod val="85000"/>
                    </a:schemeClr>
                  </a:solidFill>
                  <a:effectLst/>
                  <a:latin typeface="+mj-lt"/>
                  <a:ea typeface="Times New Roman" panose="02020603050405020304" pitchFamily="18" charset="0"/>
                  <a:cs typeface="Times New Roman" panose="02020603050405020304" pitchFamily="18" charset="0"/>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798935"/>
                <a:ext cx="9905998" cy="3461833"/>
              </a:xfrm>
              <a:blipFill>
                <a:blip r:embed="rId3"/>
                <a:stretch>
                  <a:fillRect l="-677" t="-176" r="-677"/>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DE47E6B3-8715-4808-694A-A74D29BC626B}"/>
              </a:ext>
            </a:extLst>
          </p:cNvPr>
          <p:cNvPicPr>
            <a:picLocks noChangeAspect="1"/>
          </p:cNvPicPr>
          <p:nvPr/>
        </p:nvPicPr>
        <p:blipFill rotWithShape="1">
          <a:blip r:embed="rId4"/>
          <a:srcRect l="3840" t="2614" r="4221" b="5641"/>
          <a:stretch/>
        </p:blipFill>
        <p:spPr>
          <a:xfrm>
            <a:off x="3960883" y="3933275"/>
            <a:ext cx="3800167" cy="1804816"/>
          </a:xfrm>
          <a:prstGeom prst="rect">
            <a:avLst/>
          </a:prstGeom>
        </p:spPr>
      </p:pic>
    </p:spTree>
    <p:extLst>
      <p:ext uri="{BB962C8B-B14F-4D97-AF65-F5344CB8AC3E}">
        <p14:creationId xmlns:p14="http://schemas.microsoft.com/office/powerpoint/2010/main" val="1726347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Curve b-</a:t>
            </a:r>
            <a:r>
              <a:rPr lang="it-IT" sz="4400" dirty="0" err="1"/>
              <a:t>spline</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798935"/>
                <a:ext cx="9905998" cy="3461833"/>
              </a:xfrm>
            </p:spPr>
            <p:txBody>
              <a:bodyPr>
                <a:noAutofit/>
              </a:bodyPr>
              <a:lstStyle/>
              <a:p>
                <a:pPr marL="0" indent="0">
                  <a:buNone/>
                </a:pPr>
                <a:r>
                  <a:rPr lang="it-IT" sz="2000" dirty="0">
                    <a:solidFill>
                      <a:schemeClr val="tx1">
                        <a:lumMod val="85000"/>
                      </a:schemeClr>
                    </a:solidFill>
                  </a:rPr>
                  <a:t>Le curve B-spline sono definite come una combinazione lineare degli n+1 punti di controllo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Sub>
                    <m:r>
                      <a:rPr lang="it-IT" sz="2000" i="1">
                        <a:solidFill>
                          <a:schemeClr val="tx1">
                            <a:lumMod val="85000"/>
                          </a:schemeClr>
                        </a:solidFill>
                        <a:latin typeface="Cambria Math" panose="02040503050406030204" pitchFamily="18" charset="0"/>
                      </a:rPr>
                      <m:t> </m:t>
                    </m:r>
                    <m:r>
                      <a:rPr lang="it-IT" sz="2000" i="1">
                        <a:solidFill>
                          <a:schemeClr val="tx1">
                            <a:lumMod val="85000"/>
                          </a:schemeClr>
                        </a:solidFill>
                        <a:latin typeface="Cambria Math" panose="02040503050406030204" pitchFamily="18" charset="0"/>
                      </a:rPr>
                      <m:t>𝑐𝑜𝑛</m:t>
                    </m:r>
                    <m:r>
                      <a:rPr lang="it-IT" sz="2000" i="1">
                        <a:solidFill>
                          <a:schemeClr val="tx1">
                            <a:lumMod val="85000"/>
                          </a:schemeClr>
                        </a:solidFill>
                        <a:latin typeface="Cambria Math" panose="02040503050406030204" pitchFamily="18" charset="0"/>
                      </a:rPr>
                      <m:t> </m:t>
                    </m:r>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𝑛</m:t>
                    </m:r>
                  </m:oMath>
                </a14:m>
                <a:r>
                  <a:rPr lang="it-IT" sz="2000" dirty="0">
                    <a:solidFill>
                      <a:schemeClr val="tx1">
                        <a:lumMod val="85000"/>
                      </a:schemeClr>
                    </a:solidFill>
                  </a:rPr>
                  <a:t>) moltiplicate le funzioni B-spline di grado h (ottenute in maniera ricorsiva) definite su un intervallo di nodi. </a:t>
                </a:r>
              </a:p>
              <a:p>
                <a:pPr marL="0" indent="0">
                  <a:buNone/>
                </a:pPr>
                <a:r>
                  <a:rPr lang="it-IT" sz="2000" dirty="0">
                    <a:solidFill>
                      <a:schemeClr val="tx1">
                        <a:lumMod val="85000"/>
                      </a:schemeClr>
                    </a:solidFill>
                  </a:rPr>
                  <a:t>La formula è la seguente</a:t>
                </a:r>
              </a:p>
              <a:p>
                <a:pPr marL="0" indent="0">
                  <a:buNone/>
                </a:pPr>
                <a14:m>
                  <m:oMathPara xmlns:m="http://schemas.openxmlformats.org/officeDocument/2006/math">
                    <m:oMathParaPr>
                      <m:jc m:val="centerGroup"/>
                    </m:oMathParaPr>
                    <m:oMath xmlns:m="http://schemas.openxmlformats.org/officeDocument/2006/math">
                      <m:r>
                        <a:rPr lang="it-IT" sz="2000" i="1">
                          <a:solidFill>
                            <a:schemeClr val="tx1">
                              <a:lumMod val="85000"/>
                            </a:schemeClr>
                          </a:solidFill>
                          <a:latin typeface="Cambria Math" panose="02040503050406030204" pitchFamily="18" charset="0"/>
                        </a:rPr>
                        <m:t>𝐶</m:t>
                      </m:r>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𝑡</m:t>
                          </m:r>
                        </m:e>
                      </m:d>
                      <m:r>
                        <a:rPr lang="it-IT" sz="2000" i="1">
                          <a:solidFill>
                            <a:schemeClr val="tx1">
                              <a:lumMod val="85000"/>
                            </a:schemeClr>
                          </a:solidFill>
                          <a:latin typeface="Cambria Math" panose="02040503050406030204" pitchFamily="18" charset="0"/>
                        </a:rPr>
                        <m:t>=</m:t>
                      </m:r>
                      <m:nary>
                        <m:naryPr>
                          <m:chr m:val="∑"/>
                          <m:ctrlPr>
                            <a:rPr lang="it-IT" sz="2000" i="1">
                              <a:solidFill>
                                <a:schemeClr val="tx1">
                                  <a:lumMod val="85000"/>
                                </a:schemeClr>
                              </a:solidFill>
                              <a:latin typeface="Cambria Math" panose="02040503050406030204" pitchFamily="18" charset="0"/>
                            </a:rPr>
                          </m:ctrlPr>
                        </m:naryPr>
                        <m:sub>
                          <m:r>
                            <m:rPr>
                              <m:brk m:alnAt="23"/>
                            </m:rP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=0</m:t>
                          </m:r>
                        </m:sub>
                        <m:sup>
                          <m:r>
                            <a:rPr lang="it-IT" sz="2000" i="1">
                              <a:solidFill>
                                <a:schemeClr val="tx1">
                                  <a:lumMod val="85000"/>
                                </a:schemeClr>
                              </a:solidFill>
                              <a:latin typeface="Cambria Math" panose="02040503050406030204" pitchFamily="18" charset="0"/>
                            </a:rPr>
                            <m:t>𝑛</m:t>
                          </m:r>
                        </m:sup>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𝐵</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𝑡</m:t>
                              </m:r>
                            </m:e>
                          </m:d>
                        </m:e>
                      </m:nary>
                    </m:oMath>
                  </m:oMathPara>
                </a14:m>
                <a:endParaRPr lang="it-IT" sz="2000" dirty="0">
                  <a:solidFill>
                    <a:schemeClr val="tx1">
                      <a:lumMod val="85000"/>
                    </a:schemeClr>
                  </a:solidFill>
                </a:endParaRPr>
              </a:p>
              <a:p>
                <a:pPr marL="0" indent="0">
                  <a:buNone/>
                </a:pPr>
                <a:r>
                  <a:rPr lang="it-IT" sz="2000" dirty="0">
                    <a:solidFill>
                      <a:schemeClr val="tx1">
                        <a:lumMod val="85000"/>
                      </a:schemeClr>
                    </a:solidFill>
                  </a:rPr>
                  <a:t>I parametri di tali curve sono:</a:t>
                </a:r>
              </a:p>
              <a:p>
                <a:pPr lvl="1"/>
                <a:r>
                  <a:rPr lang="it-IT" dirty="0">
                    <a:solidFill>
                      <a:schemeClr val="tx1">
                        <a:lumMod val="85000"/>
                      </a:schemeClr>
                    </a:solidFill>
                  </a:rPr>
                  <a:t>n+1 punti di controllo</a:t>
                </a:r>
              </a:p>
              <a:p>
                <a:pPr lvl="1"/>
                <a:r>
                  <a:rPr lang="it-IT" dirty="0">
                    <a:solidFill>
                      <a:schemeClr val="tx1">
                        <a:lumMod val="85000"/>
                      </a:schemeClr>
                    </a:solidFill>
                  </a:rPr>
                  <a:t>Grado h</a:t>
                </a:r>
              </a:p>
              <a:p>
                <a:pPr lvl="1"/>
                <a:r>
                  <a:rPr lang="it-IT" dirty="0">
                    <a:solidFill>
                      <a:schemeClr val="tx1">
                        <a:lumMod val="85000"/>
                      </a:schemeClr>
                    </a:solidFill>
                  </a:rPr>
                  <a:t>Vettore dei nodi </a:t>
                </a:r>
                <a14:m>
                  <m:oMath xmlns:m="http://schemas.openxmlformats.org/officeDocument/2006/math">
                    <m:r>
                      <a:rPr lang="it-IT" i="1">
                        <a:solidFill>
                          <a:schemeClr val="tx1">
                            <a:lumMod val="85000"/>
                          </a:schemeClr>
                        </a:solidFill>
                        <a:latin typeface="Cambria Math" panose="02040503050406030204" pitchFamily="18" charset="0"/>
                      </a:rPr>
                      <m:t>𝑇</m:t>
                    </m:r>
                    <m:r>
                      <a:rPr lang="it-IT" i="1">
                        <a:solidFill>
                          <a:schemeClr val="tx1">
                            <a:lumMod val="85000"/>
                          </a:schemeClr>
                        </a:solidFill>
                        <a:latin typeface="Cambria Math" panose="02040503050406030204" pitchFamily="18" charset="0"/>
                      </a:rPr>
                      <m:t>=</m:t>
                    </m:r>
                    <m:d>
                      <m:dPr>
                        <m:ctrlPr>
                          <a:rPr lang="it-IT" i="1">
                            <a:solidFill>
                              <a:schemeClr val="tx1">
                                <a:lumMod val="85000"/>
                              </a:schemeClr>
                            </a:solidFill>
                            <a:latin typeface="Cambria Math" panose="02040503050406030204" pitchFamily="18" charset="0"/>
                          </a:rPr>
                        </m:ctrlPr>
                      </m:dPr>
                      <m:e>
                        <m:sSub>
                          <m:sSubPr>
                            <m:ctrlPr>
                              <a:rPr lang="it-IT" i="1">
                                <a:solidFill>
                                  <a:schemeClr val="tx1">
                                    <a:lumMod val="85000"/>
                                  </a:schemeClr>
                                </a:solidFill>
                                <a:latin typeface="Cambria Math" panose="02040503050406030204" pitchFamily="18" charset="0"/>
                              </a:rPr>
                            </m:ctrlPr>
                          </m:sSubPr>
                          <m:e>
                            <m:r>
                              <a:rPr lang="it-IT" i="1">
                                <a:solidFill>
                                  <a:schemeClr val="tx1">
                                    <a:lumMod val="85000"/>
                                  </a:schemeClr>
                                </a:solidFill>
                                <a:latin typeface="Cambria Math" panose="02040503050406030204" pitchFamily="18" charset="0"/>
                              </a:rPr>
                              <m:t>𝑡</m:t>
                            </m:r>
                          </m:e>
                          <m:sub>
                            <m:r>
                              <a:rPr lang="it-IT" i="1">
                                <a:solidFill>
                                  <a:schemeClr val="tx1">
                                    <a:lumMod val="85000"/>
                                  </a:schemeClr>
                                </a:solidFill>
                                <a:latin typeface="Cambria Math" panose="02040503050406030204" pitchFamily="18" charset="0"/>
                              </a:rPr>
                              <m:t>0</m:t>
                            </m:r>
                          </m:sub>
                        </m:sSub>
                        <m:r>
                          <a:rPr lang="it-IT" i="1">
                            <a:solidFill>
                              <a:schemeClr val="tx1">
                                <a:lumMod val="85000"/>
                              </a:schemeClr>
                            </a:solidFill>
                            <a:latin typeface="Cambria Math" panose="02040503050406030204" pitchFamily="18" charset="0"/>
                          </a:rPr>
                          <m:t>,...,</m:t>
                        </m:r>
                        <m:sSub>
                          <m:sSubPr>
                            <m:ctrlPr>
                              <a:rPr lang="it-IT" i="1">
                                <a:solidFill>
                                  <a:schemeClr val="tx1">
                                    <a:lumMod val="85000"/>
                                  </a:schemeClr>
                                </a:solidFill>
                                <a:latin typeface="Cambria Math" panose="02040503050406030204" pitchFamily="18" charset="0"/>
                              </a:rPr>
                            </m:ctrlPr>
                          </m:sSubPr>
                          <m:e>
                            <m:r>
                              <a:rPr lang="it-IT" i="1">
                                <a:solidFill>
                                  <a:schemeClr val="tx1">
                                    <a:lumMod val="85000"/>
                                  </a:schemeClr>
                                </a:solidFill>
                                <a:latin typeface="Cambria Math" panose="02040503050406030204" pitchFamily="18" charset="0"/>
                              </a:rPr>
                              <m:t>𝑡</m:t>
                            </m:r>
                          </m:e>
                          <m:sub>
                            <m:r>
                              <a:rPr lang="it-IT" i="1">
                                <a:solidFill>
                                  <a:schemeClr val="tx1">
                                    <a:lumMod val="85000"/>
                                  </a:schemeClr>
                                </a:solidFill>
                                <a:latin typeface="Cambria Math" panose="02040503050406030204" pitchFamily="18" charset="0"/>
                              </a:rPr>
                              <m:t>𝑛</m:t>
                            </m:r>
                            <m:r>
                              <a:rPr lang="it-IT" i="1">
                                <a:solidFill>
                                  <a:schemeClr val="tx1">
                                    <a:lumMod val="85000"/>
                                  </a:schemeClr>
                                </a:solidFill>
                                <a:latin typeface="Cambria Math" panose="02040503050406030204" pitchFamily="18" charset="0"/>
                              </a:rPr>
                              <m:t>+</m:t>
                            </m:r>
                            <m:r>
                              <a:rPr lang="it-IT" i="1">
                                <a:solidFill>
                                  <a:schemeClr val="tx1">
                                    <a:lumMod val="85000"/>
                                  </a:schemeClr>
                                </a:solidFill>
                                <a:latin typeface="Cambria Math" panose="02040503050406030204" pitchFamily="18" charset="0"/>
                              </a:rPr>
                              <m:t>h</m:t>
                            </m:r>
                            <m:r>
                              <a:rPr lang="it-IT" i="1">
                                <a:solidFill>
                                  <a:schemeClr val="tx1">
                                    <a:lumMod val="85000"/>
                                  </a:schemeClr>
                                </a:solidFill>
                                <a:latin typeface="Cambria Math" panose="02040503050406030204" pitchFamily="18" charset="0"/>
                              </a:rPr>
                              <m:t>+1</m:t>
                            </m:r>
                          </m:sub>
                        </m:sSub>
                      </m:e>
                    </m:d>
                    <m:r>
                      <a:rPr lang="it-IT" i="1">
                        <a:solidFill>
                          <a:schemeClr val="tx1">
                            <a:lumMod val="85000"/>
                          </a:schemeClr>
                        </a:solidFill>
                        <a:latin typeface="Cambria Math" panose="02040503050406030204" pitchFamily="18" charset="0"/>
                      </a:rPr>
                      <m:t>     </m:t>
                    </m:r>
                    <m:sSub>
                      <m:sSubPr>
                        <m:ctrlPr>
                          <a:rPr lang="it-IT" i="1">
                            <a:solidFill>
                              <a:schemeClr val="tx1">
                                <a:lumMod val="85000"/>
                              </a:schemeClr>
                            </a:solidFill>
                            <a:latin typeface="Cambria Math" panose="02040503050406030204" pitchFamily="18" charset="0"/>
                          </a:rPr>
                        </m:ctrlPr>
                      </m:sSubPr>
                      <m:e>
                        <m:r>
                          <a:rPr lang="it-IT" i="1">
                            <a:solidFill>
                              <a:schemeClr val="tx1">
                                <a:lumMod val="85000"/>
                              </a:schemeClr>
                            </a:solidFill>
                            <a:latin typeface="Cambria Math" panose="02040503050406030204" pitchFamily="18" charset="0"/>
                          </a:rPr>
                          <m:t>𝑡</m:t>
                        </m:r>
                      </m:e>
                      <m:sub>
                        <m:r>
                          <a:rPr lang="it-IT" i="1">
                            <a:solidFill>
                              <a:schemeClr val="tx1">
                                <a:lumMod val="85000"/>
                              </a:schemeClr>
                            </a:solidFill>
                            <a:latin typeface="Cambria Math" panose="02040503050406030204" pitchFamily="18" charset="0"/>
                          </a:rPr>
                          <m:t>𝑖</m:t>
                        </m:r>
                      </m:sub>
                    </m:sSub>
                    <m:r>
                      <a:rPr lang="it-IT" i="1">
                        <a:solidFill>
                          <a:schemeClr val="tx1">
                            <a:lumMod val="85000"/>
                          </a:schemeClr>
                        </a:solidFill>
                        <a:latin typeface="Cambria Math" panose="02040503050406030204" pitchFamily="18" charset="0"/>
                      </a:rPr>
                      <m:t>&lt;</m:t>
                    </m:r>
                    <m:sSub>
                      <m:sSubPr>
                        <m:ctrlPr>
                          <a:rPr lang="it-IT" i="1">
                            <a:solidFill>
                              <a:schemeClr val="tx1">
                                <a:lumMod val="85000"/>
                              </a:schemeClr>
                            </a:solidFill>
                            <a:latin typeface="Cambria Math" panose="02040503050406030204" pitchFamily="18" charset="0"/>
                          </a:rPr>
                        </m:ctrlPr>
                      </m:sSubPr>
                      <m:e>
                        <m:r>
                          <a:rPr lang="it-IT" i="1">
                            <a:solidFill>
                              <a:schemeClr val="tx1">
                                <a:lumMod val="85000"/>
                              </a:schemeClr>
                            </a:solidFill>
                            <a:latin typeface="Cambria Math" panose="02040503050406030204" pitchFamily="18" charset="0"/>
                          </a:rPr>
                          <m:t>𝑡</m:t>
                        </m:r>
                      </m:e>
                      <m:sub>
                        <m:r>
                          <a:rPr lang="it-IT" i="1">
                            <a:solidFill>
                              <a:schemeClr val="tx1">
                                <a:lumMod val="85000"/>
                              </a:schemeClr>
                            </a:solidFill>
                            <a:latin typeface="Cambria Math" panose="02040503050406030204" pitchFamily="18" charset="0"/>
                          </a:rPr>
                          <m:t>𝑖</m:t>
                        </m:r>
                        <m:r>
                          <a:rPr lang="it-IT" i="1">
                            <a:solidFill>
                              <a:schemeClr val="tx1">
                                <a:lumMod val="85000"/>
                              </a:schemeClr>
                            </a:solidFill>
                            <a:latin typeface="Cambria Math" panose="02040503050406030204" pitchFamily="18" charset="0"/>
                          </a:rPr>
                          <m:t>+1</m:t>
                        </m:r>
                      </m:sub>
                    </m:sSub>
                  </m:oMath>
                </a14:m>
                <a:endParaRPr lang="it-IT" dirty="0">
                  <a:solidFill>
                    <a:schemeClr val="tx1">
                      <a:lumMod val="85000"/>
                    </a:schemeClr>
                  </a:solidFill>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798935"/>
                <a:ext cx="9905998" cy="3461833"/>
              </a:xfrm>
              <a:blipFill>
                <a:blip r:embed="rId3"/>
                <a:stretch>
                  <a:fillRect l="-677" b="-32042"/>
                </a:stretch>
              </a:blipFill>
            </p:spPr>
            <p:txBody>
              <a:bodyPr/>
              <a:lstStyle/>
              <a:p>
                <a:r>
                  <a:rPr lang="it-IT">
                    <a:noFill/>
                  </a:rPr>
                  <a:t> </a:t>
                </a:r>
              </a:p>
            </p:txBody>
          </p:sp>
        </mc:Fallback>
      </mc:AlternateContent>
      <p:pic>
        <p:nvPicPr>
          <p:cNvPr id="3" name="Immagine 2">
            <a:extLst>
              <a:ext uri="{FF2B5EF4-FFF2-40B4-BE49-F238E27FC236}">
                <a16:creationId xmlns:a16="http://schemas.microsoft.com/office/drawing/2014/main" id="{B61D90E4-0166-E06A-C8AF-BE664C1B7EA8}"/>
              </a:ext>
            </a:extLst>
          </p:cNvPr>
          <p:cNvPicPr>
            <a:picLocks noChangeAspect="1"/>
          </p:cNvPicPr>
          <p:nvPr/>
        </p:nvPicPr>
        <p:blipFill rotWithShape="1">
          <a:blip r:embed="rId4">
            <a:extLst>
              <a:ext uri="{28A0092B-C50C-407E-A947-70E740481C1C}">
                <a14:useLocalDpi xmlns:a14="http://schemas.microsoft.com/office/drawing/2010/main" val="0"/>
              </a:ext>
            </a:extLst>
          </a:blip>
          <a:srcRect l="5526" r="5452"/>
          <a:stretch/>
        </p:blipFill>
        <p:spPr>
          <a:xfrm>
            <a:off x="8041203" y="2964396"/>
            <a:ext cx="3222170" cy="2829258"/>
          </a:xfrm>
          <a:prstGeom prst="rect">
            <a:avLst/>
          </a:prstGeom>
        </p:spPr>
      </p:pic>
    </p:spTree>
    <p:extLst>
      <p:ext uri="{BB962C8B-B14F-4D97-AF65-F5344CB8AC3E}">
        <p14:creationId xmlns:p14="http://schemas.microsoft.com/office/powerpoint/2010/main" val="932634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Proprietà delle curve</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923895"/>
                <a:ext cx="6421581" cy="3461833"/>
              </a:xfrm>
            </p:spPr>
            <p:txBody>
              <a:bodyPr>
                <a:noAutofit/>
              </a:bodyPr>
              <a:lstStyle/>
              <a:p>
                <a:r>
                  <a:rPr lang="it-IT" sz="2000" dirty="0"/>
                  <a:t>Le curve non sono chiuse a meno che l’ultimo punto di controllo </a:t>
                </a:r>
                <a14:m>
                  <m:oMath xmlns:m="http://schemas.openxmlformats.org/officeDocument/2006/math">
                    <m:sSub>
                      <m:sSubPr>
                        <m:ctrlPr>
                          <a:rPr lang="it-IT" sz="2000" i="1">
                            <a:latin typeface="Cambria Math" panose="02040503050406030204" pitchFamily="18" charset="0"/>
                          </a:rPr>
                        </m:ctrlPr>
                      </m:sSubPr>
                      <m:e>
                        <m:r>
                          <a:rPr lang="it-IT" sz="2000" i="1">
                            <a:latin typeface="Cambria Math" panose="02040503050406030204" pitchFamily="18" charset="0"/>
                          </a:rPr>
                          <m:t>𝑃</m:t>
                        </m:r>
                      </m:e>
                      <m:sub>
                        <m:r>
                          <a:rPr lang="it-IT" sz="2000" i="1">
                            <a:latin typeface="Cambria Math" panose="02040503050406030204" pitchFamily="18" charset="0"/>
                          </a:rPr>
                          <m:t>𝑛</m:t>
                        </m:r>
                      </m:sub>
                    </m:sSub>
                  </m:oMath>
                </a14:m>
                <a:r>
                  <a:rPr lang="it-IT" sz="2000" dirty="0"/>
                  <a:t> coincide con il primo </a:t>
                </a:r>
                <a14:m>
                  <m:oMath xmlns:m="http://schemas.openxmlformats.org/officeDocument/2006/math">
                    <m:sSub>
                      <m:sSubPr>
                        <m:ctrlPr>
                          <a:rPr lang="it-IT" sz="2000" i="1">
                            <a:latin typeface="Cambria Math" panose="02040503050406030204" pitchFamily="18" charset="0"/>
                          </a:rPr>
                        </m:ctrlPr>
                      </m:sSubPr>
                      <m:e>
                        <m:r>
                          <a:rPr lang="it-IT" sz="2000" i="1">
                            <a:latin typeface="Cambria Math" panose="02040503050406030204" pitchFamily="18" charset="0"/>
                          </a:rPr>
                          <m:t>𝑃</m:t>
                        </m:r>
                      </m:e>
                      <m:sub>
                        <m:r>
                          <a:rPr lang="it-IT" sz="2000" i="1">
                            <a:latin typeface="Cambria Math" panose="02040503050406030204" pitchFamily="18" charset="0"/>
                          </a:rPr>
                          <m:t>0</m:t>
                        </m:r>
                      </m:sub>
                    </m:sSub>
                  </m:oMath>
                </a14:m>
                <a:endParaRPr lang="it-IT" sz="2000" dirty="0"/>
              </a:p>
              <a:p>
                <a:r>
                  <a:rPr lang="it-IT" sz="2000" dirty="0"/>
                  <a:t>La curva non interpola alcun punto di controllo</a:t>
                </a:r>
              </a:p>
              <a:p>
                <a:r>
                  <a:rPr lang="it-IT" sz="2000" dirty="0"/>
                  <a:t>Si può modificare la curva in modo che sia tangente al primo e all’ultimo segmento nel primo e nell’ultimo punto di controllo, imponendo che il primo e l’ultimo nodo abbiano molteplicità  h+1</a:t>
                </a: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923895"/>
                <a:ext cx="6421581" cy="3461833"/>
              </a:xfrm>
              <a:blipFill>
                <a:blip r:embed="rId3"/>
                <a:stretch>
                  <a:fillRect l="-1425" t="-1764" r="-760"/>
                </a:stretch>
              </a:blipFill>
            </p:spPr>
            <p:txBody>
              <a:bodyPr/>
              <a:lstStyle/>
              <a:p>
                <a:r>
                  <a:rPr lang="it-IT">
                    <a:noFill/>
                  </a:rPr>
                  <a:t> </a:t>
                </a:r>
              </a:p>
            </p:txBody>
          </p:sp>
        </mc:Fallback>
      </mc:AlternateContent>
      <p:pic>
        <p:nvPicPr>
          <p:cNvPr id="6" name="Immagine 5">
            <a:extLst>
              <a:ext uri="{FF2B5EF4-FFF2-40B4-BE49-F238E27FC236}">
                <a16:creationId xmlns:a16="http://schemas.microsoft.com/office/drawing/2014/main" id="{48C1C751-4EC8-295D-EF9D-B786AB9E567E}"/>
              </a:ext>
            </a:extLst>
          </p:cNvPr>
          <p:cNvPicPr>
            <a:picLocks noChangeAspect="1"/>
          </p:cNvPicPr>
          <p:nvPr/>
        </p:nvPicPr>
        <p:blipFill rotWithShape="1">
          <a:blip r:embed="rId4">
            <a:extLst>
              <a:ext uri="{28A0092B-C50C-407E-A947-70E740481C1C}">
                <a14:useLocalDpi xmlns:a14="http://schemas.microsoft.com/office/drawing/2010/main" val="0"/>
              </a:ext>
            </a:extLst>
          </a:blip>
          <a:srcRect l="5125" r="5991" b="2279"/>
          <a:stretch/>
        </p:blipFill>
        <p:spPr>
          <a:xfrm>
            <a:off x="7937691" y="910270"/>
            <a:ext cx="3334215" cy="2744541"/>
          </a:xfrm>
          <a:prstGeom prst="rect">
            <a:avLst/>
          </a:prstGeom>
        </p:spPr>
      </p:pic>
      <p:pic>
        <p:nvPicPr>
          <p:cNvPr id="7" name="Immagine 6">
            <a:extLst>
              <a:ext uri="{FF2B5EF4-FFF2-40B4-BE49-F238E27FC236}">
                <a16:creationId xmlns:a16="http://schemas.microsoft.com/office/drawing/2014/main" id="{1BDF679C-AFC2-30FD-0C68-AC7874642E20}"/>
              </a:ext>
            </a:extLst>
          </p:cNvPr>
          <p:cNvPicPr>
            <a:picLocks noChangeAspect="1"/>
          </p:cNvPicPr>
          <p:nvPr/>
        </p:nvPicPr>
        <p:blipFill>
          <a:blip r:embed="rId5"/>
          <a:stretch>
            <a:fillRect/>
          </a:stretch>
        </p:blipFill>
        <p:spPr>
          <a:xfrm>
            <a:off x="7937691" y="3787154"/>
            <a:ext cx="3334215" cy="2486372"/>
          </a:xfrm>
          <a:prstGeom prst="rect">
            <a:avLst/>
          </a:prstGeom>
        </p:spPr>
      </p:pic>
    </p:spTree>
    <p:extLst>
      <p:ext uri="{BB962C8B-B14F-4D97-AF65-F5344CB8AC3E}">
        <p14:creationId xmlns:p14="http://schemas.microsoft.com/office/powerpoint/2010/main" val="1696975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Proprietà delle curve</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923895"/>
                <a:ext cx="6421581" cy="3461833"/>
              </a:xfrm>
            </p:spPr>
            <p:txBody>
              <a:bodyPr>
                <a:noAutofit/>
              </a:bodyPr>
              <a:lstStyle/>
              <a:p>
                <a:r>
                  <a:rPr lang="it-IT" sz="2000" dirty="0">
                    <a:solidFill>
                      <a:schemeClr val="tx1">
                        <a:lumMod val="85000"/>
                      </a:schemeClr>
                    </a:solidFill>
                  </a:rPr>
                  <a:t>Controllo locale: come conseguenza del supporto compatto delle B-spline, se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𝑗</m:t>
                        </m:r>
                      </m:sub>
                    </m:sSub>
                  </m:oMath>
                </a14:m>
                <a:r>
                  <a:rPr lang="it-IT" sz="2000" dirty="0">
                    <a:solidFill>
                      <a:schemeClr val="tx1">
                        <a:lumMod val="85000"/>
                      </a:schemeClr>
                    </a:solidFill>
                  </a:rPr>
                  <a:t> cambia, </a:t>
                </a:r>
                <a14:m>
                  <m:oMath xmlns:m="http://schemas.openxmlformats.org/officeDocument/2006/math">
                    <m:r>
                      <a:rPr lang="it-IT" sz="2000" i="1">
                        <a:solidFill>
                          <a:schemeClr val="tx1">
                            <a:lumMod val="85000"/>
                          </a:schemeClr>
                        </a:solidFill>
                        <a:latin typeface="Cambria Math" panose="02040503050406030204" pitchFamily="18" charset="0"/>
                      </a:rPr>
                      <m:t>𝐶</m:t>
                    </m:r>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𝑡</m:t>
                        </m:r>
                      </m:e>
                    </m:d>
                  </m:oMath>
                </a14:m>
                <a:r>
                  <a:rPr lang="it-IT" sz="2000" dirty="0">
                    <a:solidFill>
                      <a:schemeClr val="tx1">
                        <a:lumMod val="85000"/>
                      </a:schemeClr>
                    </a:solidFill>
                  </a:rPr>
                  <a:t> risulta modificata solo in corrispondenza dei punti di definizione della B-spline</a:t>
                </a:r>
              </a:p>
              <a:p>
                <a:r>
                  <a:rPr lang="it-IT" sz="2000" dirty="0">
                    <a:solidFill>
                      <a:schemeClr val="tx1">
                        <a:lumMod val="85000"/>
                      </a:schemeClr>
                    </a:solidFill>
                  </a:rPr>
                  <a:t>Invarianza: è possibile modificare la curva applicando trasformazioni geometriche ai punti di controllo e poi riapplicare la formula per rivalutare la curva</a:t>
                </a: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923895"/>
                <a:ext cx="6421581" cy="3461833"/>
              </a:xfrm>
              <a:blipFill>
                <a:blip r:embed="rId3"/>
                <a:stretch>
                  <a:fillRect l="-1425" t="-1764" r="-1045"/>
                </a:stretch>
              </a:blipFill>
            </p:spPr>
            <p:txBody>
              <a:bodyPr/>
              <a:lstStyle/>
              <a:p>
                <a:r>
                  <a:rPr lang="it-IT">
                    <a:noFill/>
                  </a:rPr>
                  <a:t> </a:t>
                </a:r>
              </a:p>
            </p:txBody>
          </p:sp>
        </mc:Fallback>
      </mc:AlternateContent>
      <p:pic>
        <p:nvPicPr>
          <p:cNvPr id="3" name="Immagine 2">
            <a:extLst>
              <a:ext uri="{FF2B5EF4-FFF2-40B4-BE49-F238E27FC236}">
                <a16:creationId xmlns:a16="http://schemas.microsoft.com/office/drawing/2014/main" id="{3C134F13-8E2A-93EA-0BB1-931B59A9CE27}"/>
              </a:ext>
            </a:extLst>
          </p:cNvPr>
          <p:cNvPicPr>
            <a:picLocks noChangeAspect="1"/>
          </p:cNvPicPr>
          <p:nvPr/>
        </p:nvPicPr>
        <p:blipFill>
          <a:blip r:embed="rId4"/>
          <a:stretch>
            <a:fillRect/>
          </a:stretch>
        </p:blipFill>
        <p:spPr>
          <a:xfrm>
            <a:off x="7764358" y="1874735"/>
            <a:ext cx="3595169" cy="3108530"/>
          </a:xfrm>
          <a:prstGeom prst="rect">
            <a:avLst/>
          </a:prstGeom>
        </p:spPr>
      </p:pic>
    </p:spTree>
    <p:extLst>
      <p:ext uri="{BB962C8B-B14F-4D97-AF65-F5344CB8AC3E}">
        <p14:creationId xmlns:p14="http://schemas.microsoft.com/office/powerpoint/2010/main" val="2481157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Proprietà delle curve</a:t>
            </a:r>
            <a:endParaRPr lang="it-IT" sz="4400" dirty="0">
              <a:latin typeface="Rockwell" panose="02060603020205020403" pitchFamily="18" charset="0"/>
            </a:endParaRPr>
          </a:p>
        </p:txBody>
      </p:sp>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923895"/>
            <a:ext cx="6421581" cy="3461833"/>
          </a:xfrm>
        </p:spPr>
        <p:txBody>
          <a:bodyPr>
            <a:noAutofit/>
          </a:bodyPr>
          <a:lstStyle/>
          <a:p>
            <a:pPr algn="just"/>
            <a:r>
              <a:rPr lang="it-IT" sz="2000" dirty="0">
                <a:solidFill>
                  <a:schemeClr val="tx1">
                    <a:lumMod val="85000"/>
                  </a:schemeClr>
                </a:solidFill>
              </a:rPr>
              <a:t>Dato il grado h, all’aumentare della molteplicità di un nodo la curva si avvicina al nodo multiplo fino ad interpolare il punto di controllo corrispondente. In quanto aumentando la molteplicità di un nodo si riduce il supporto della B-</a:t>
            </a:r>
            <a:r>
              <a:rPr lang="it-IT" sz="2000" dirty="0" err="1">
                <a:solidFill>
                  <a:schemeClr val="tx1">
                    <a:lumMod val="85000"/>
                  </a:schemeClr>
                </a:solidFill>
              </a:rPr>
              <a:t>spline</a:t>
            </a:r>
            <a:r>
              <a:rPr lang="it-IT" sz="2000" dirty="0">
                <a:solidFill>
                  <a:schemeClr val="tx1">
                    <a:lumMod val="85000"/>
                  </a:schemeClr>
                </a:solidFill>
              </a:rPr>
              <a:t> definita in quel nodo, di conseguenza il risultato tende al suo valore massimo.</a:t>
            </a:r>
          </a:p>
        </p:txBody>
      </p:sp>
      <p:pic>
        <p:nvPicPr>
          <p:cNvPr id="4" name="Immagine 3">
            <a:extLst>
              <a:ext uri="{FF2B5EF4-FFF2-40B4-BE49-F238E27FC236}">
                <a16:creationId xmlns:a16="http://schemas.microsoft.com/office/drawing/2014/main" id="{D16F632B-3F7D-619F-C480-0982B602F5E5}"/>
              </a:ext>
            </a:extLst>
          </p:cNvPr>
          <p:cNvPicPr>
            <a:picLocks noChangeAspect="1"/>
          </p:cNvPicPr>
          <p:nvPr/>
        </p:nvPicPr>
        <p:blipFill rotWithShape="1">
          <a:blip r:embed="rId3">
            <a:extLst>
              <a:ext uri="{28A0092B-C50C-407E-A947-70E740481C1C}">
                <a14:useLocalDpi xmlns:a14="http://schemas.microsoft.com/office/drawing/2010/main" val="0"/>
              </a:ext>
            </a:extLst>
          </a:blip>
          <a:srcRect l="851" r="54256" b="5334"/>
          <a:stretch/>
        </p:blipFill>
        <p:spPr>
          <a:xfrm>
            <a:off x="8251170" y="1410421"/>
            <a:ext cx="2685885" cy="2244390"/>
          </a:xfrm>
          <a:prstGeom prst="rect">
            <a:avLst/>
          </a:prstGeom>
        </p:spPr>
      </p:pic>
      <p:pic>
        <p:nvPicPr>
          <p:cNvPr id="6" name="Immagine 5">
            <a:extLst>
              <a:ext uri="{FF2B5EF4-FFF2-40B4-BE49-F238E27FC236}">
                <a16:creationId xmlns:a16="http://schemas.microsoft.com/office/drawing/2014/main" id="{11312783-29C5-9162-0EE3-0D6E5051F112}"/>
              </a:ext>
            </a:extLst>
          </p:cNvPr>
          <p:cNvPicPr>
            <a:picLocks noChangeAspect="1"/>
          </p:cNvPicPr>
          <p:nvPr/>
        </p:nvPicPr>
        <p:blipFill rotWithShape="1">
          <a:blip r:embed="rId3">
            <a:extLst>
              <a:ext uri="{28A0092B-C50C-407E-A947-70E740481C1C}">
                <a14:useLocalDpi xmlns:a14="http://schemas.microsoft.com/office/drawing/2010/main" val="0"/>
              </a:ext>
            </a:extLst>
          </a:blip>
          <a:srcRect l="50850" r="4256" b="5334"/>
          <a:stretch/>
        </p:blipFill>
        <p:spPr>
          <a:xfrm>
            <a:off x="8251170" y="3999195"/>
            <a:ext cx="2648793" cy="2213395"/>
          </a:xfrm>
          <a:prstGeom prst="rect">
            <a:avLst/>
          </a:prstGeom>
        </p:spPr>
      </p:pic>
    </p:spTree>
    <p:extLst>
      <p:ext uri="{BB962C8B-B14F-4D97-AF65-F5344CB8AC3E}">
        <p14:creationId xmlns:p14="http://schemas.microsoft.com/office/powerpoint/2010/main" val="4249366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Curve </a:t>
            </a:r>
            <a:r>
              <a:rPr lang="it-IT" sz="4400" dirty="0" err="1"/>
              <a:t>nurbs</a:t>
            </a:r>
            <a:endParaRPr lang="it-IT" sz="4400" dirty="0">
              <a:latin typeface="Rockwell" panose="02060603020205020403" pitchFamily="18" charset="0"/>
            </a:endParaRPr>
          </a:p>
        </p:txBody>
      </p:sp>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814182"/>
            <a:ext cx="9905998" cy="3461833"/>
          </a:xfrm>
        </p:spPr>
        <p:txBody>
          <a:bodyPr>
            <a:noAutofit/>
          </a:bodyPr>
          <a:lstStyle/>
          <a:p>
            <a:pPr marL="0" indent="0" algn="just">
              <a:buNone/>
            </a:pPr>
            <a:r>
              <a:rPr lang="it-IT" sz="2000" dirty="0">
                <a:solidFill>
                  <a:schemeClr val="tx1">
                    <a:lumMod val="85000"/>
                  </a:schemeClr>
                </a:solidFill>
              </a:rPr>
              <a:t>Le curve B-</a:t>
            </a:r>
            <a:r>
              <a:rPr lang="it-IT" sz="2000" dirty="0" err="1">
                <a:solidFill>
                  <a:schemeClr val="tx1">
                    <a:lumMod val="85000"/>
                  </a:schemeClr>
                </a:solidFill>
              </a:rPr>
              <a:t>spline</a:t>
            </a:r>
            <a:r>
              <a:rPr lang="it-IT" sz="2000" dirty="0">
                <a:solidFill>
                  <a:schemeClr val="tx1">
                    <a:lumMod val="85000"/>
                  </a:schemeClr>
                </a:solidFill>
              </a:rPr>
              <a:t> non sono </a:t>
            </a:r>
            <a:r>
              <a:rPr lang="it-IT" sz="2000" dirty="0" err="1">
                <a:solidFill>
                  <a:schemeClr val="tx1">
                    <a:lumMod val="85000"/>
                  </a:schemeClr>
                </a:solidFill>
              </a:rPr>
              <a:t>ingrado</a:t>
            </a:r>
            <a:r>
              <a:rPr lang="it-IT" sz="2000" dirty="0">
                <a:solidFill>
                  <a:schemeClr val="tx1">
                    <a:lumMod val="85000"/>
                  </a:schemeClr>
                </a:solidFill>
              </a:rPr>
              <a:t> di rappresentare senza errore le curve descritte da funzioni trigonometriche, infatti tale errore persiste anche se le funzioni sono sviluppate in serie di Taylor.</a:t>
            </a:r>
          </a:p>
          <a:p>
            <a:pPr marL="0" indent="0" algn="just">
              <a:buNone/>
            </a:pPr>
            <a:r>
              <a:rPr lang="it-IT" sz="2000" dirty="0">
                <a:solidFill>
                  <a:schemeClr val="tx1">
                    <a:lumMod val="85000"/>
                  </a:schemeClr>
                </a:solidFill>
              </a:rPr>
              <a:t>Il problema si risolve introducendo le curve NURBS (Non </a:t>
            </a:r>
            <a:r>
              <a:rPr lang="it-IT" sz="2000" dirty="0" err="1">
                <a:solidFill>
                  <a:schemeClr val="tx1">
                    <a:lumMod val="85000"/>
                  </a:schemeClr>
                </a:solidFill>
              </a:rPr>
              <a:t>Uniform</a:t>
            </a:r>
            <a:r>
              <a:rPr lang="it-IT" sz="2000" dirty="0">
                <a:solidFill>
                  <a:schemeClr val="tx1">
                    <a:lumMod val="85000"/>
                  </a:schemeClr>
                </a:solidFill>
              </a:rPr>
              <a:t> </a:t>
            </a:r>
            <a:r>
              <a:rPr lang="it-IT" sz="2000" dirty="0" err="1">
                <a:solidFill>
                  <a:schemeClr val="tx1">
                    <a:lumMod val="85000"/>
                  </a:schemeClr>
                </a:solidFill>
              </a:rPr>
              <a:t>Rational</a:t>
            </a:r>
            <a:r>
              <a:rPr lang="it-IT" sz="2000" dirty="0">
                <a:solidFill>
                  <a:schemeClr val="tx1">
                    <a:lumMod val="85000"/>
                  </a:schemeClr>
                </a:solidFill>
              </a:rPr>
              <a:t> B </a:t>
            </a:r>
            <a:r>
              <a:rPr lang="it-IT" sz="2000" dirty="0" err="1">
                <a:solidFill>
                  <a:schemeClr val="tx1">
                    <a:lumMod val="85000"/>
                  </a:schemeClr>
                </a:solidFill>
              </a:rPr>
              <a:t>Spline</a:t>
            </a:r>
            <a:r>
              <a:rPr lang="it-IT" sz="2000" dirty="0">
                <a:solidFill>
                  <a:schemeClr val="tx1">
                    <a:lumMod val="85000"/>
                  </a:schemeClr>
                </a:solidFill>
              </a:rPr>
              <a:t>), in quanto le funzioni trigonometriche possono essere descritte attraverso polinomi razionali.</a:t>
            </a:r>
          </a:p>
          <a:p>
            <a:pPr marL="0" indent="0" algn="just">
              <a:buNone/>
            </a:pPr>
            <a:r>
              <a:rPr lang="it-IT" sz="2000" dirty="0">
                <a:solidFill>
                  <a:schemeClr val="tx1">
                    <a:lumMod val="85000"/>
                  </a:schemeClr>
                </a:solidFill>
              </a:rPr>
              <a:t>Le NURBS (Non </a:t>
            </a:r>
            <a:r>
              <a:rPr lang="it-IT" sz="2000" dirty="0" err="1">
                <a:solidFill>
                  <a:schemeClr val="tx1">
                    <a:lumMod val="85000"/>
                  </a:schemeClr>
                </a:solidFill>
              </a:rPr>
              <a:t>Uniform</a:t>
            </a:r>
            <a:r>
              <a:rPr lang="it-IT" sz="2000" dirty="0">
                <a:solidFill>
                  <a:schemeClr val="tx1">
                    <a:lumMod val="85000"/>
                  </a:schemeClr>
                </a:solidFill>
              </a:rPr>
              <a:t> </a:t>
            </a:r>
            <a:r>
              <a:rPr lang="it-IT" sz="2000" dirty="0" err="1">
                <a:solidFill>
                  <a:schemeClr val="tx1">
                    <a:lumMod val="85000"/>
                  </a:schemeClr>
                </a:solidFill>
              </a:rPr>
              <a:t>Rational</a:t>
            </a:r>
            <a:r>
              <a:rPr lang="it-IT" sz="2000" dirty="0">
                <a:solidFill>
                  <a:schemeClr val="tx1">
                    <a:lumMod val="85000"/>
                  </a:schemeClr>
                </a:solidFill>
              </a:rPr>
              <a:t> </a:t>
            </a:r>
            <a:r>
              <a:rPr lang="it-IT" sz="2000" dirty="0" err="1">
                <a:solidFill>
                  <a:schemeClr val="tx1">
                    <a:lumMod val="85000"/>
                  </a:schemeClr>
                </a:solidFill>
              </a:rPr>
              <a:t>BSpline</a:t>
            </a:r>
            <a:r>
              <a:rPr lang="it-IT" sz="2000" dirty="0">
                <a:solidFill>
                  <a:schemeClr val="tx1">
                    <a:lumMod val="85000"/>
                  </a:schemeClr>
                </a:solidFill>
              </a:rPr>
              <a:t>) costituiscono una generalizzazione delle curve di Bezier e delle B-</a:t>
            </a:r>
            <a:r>
              <a:rPr lang="it-IT" sz="2000" dirty="0" err="1">
                <a:solidFill>
                  <a:schemeClr val="tx1">
                    <a:lumMod val="85000"/>
                  </a:schemeClr>
                </a:solidFill>
              </a:rPr>
              <a:t>Spline</a:t>
            </a:r>
            <a:r>
              <a:rPr lang="it-IT" sz="2000" dirty="0">
                <a:solidFill>
                  <a:schemeClr val="tx1">
                    <a:lumMod val="85000"/>
                  </a:schemeClr>
                </a:solidFill>
              </a:rPr>
              <a:t>. L’aggettivo «Non </a:t>
            </a:r>
            <a:r>
              <a:rPr lang="it-IT" sz="2000" dirty="0" err="1">
                <a:solidFill>
                  <a:schemeClr val="tx1">
                    <a:lumMod val="85000"/>
                  </a:schemeClr>
                </a:solidFill>
              </a:rPr>
              <a:t>Uniform</a:t>
            </a:r>
            <a:r>
              <a:rPr lang="it-IT" sz="2000" dirty="0">
                <a:solidFill>
                  <a:schemeClr val="tx1">
                    <a:lumMod val="85000"/>
                  </a:schemeClr>
                </a:solidFill>
              </a:rPr>
              <a:t>» si riferisce al fatto che i nodi di una curva NURBS possono essere non uniformi. Esse sono ottenute come rapporto di curve razionali B-</a:t>
            </a:r>
            <a:r>
              <a:rPr lang="it-IT" sz="2000" dirty="0" err="1">
                <a:solidFill>
                  <a:schemeClr val="tx1">
                    <a:lumMod val="85000"/>
                  </a:schemeClr>
                </a:solidFill>
              </a:rPr>
              <a:t>Spline</a:t>
            </a:r>
            <a:r>
              <a:rPr lang="it-IT" sz="2000" dirty="0">
                <a:solidFill>
                  <a:schemeClr val="tx1">
                    <a:lumMod val="85000"/>
                  </a:schemeClr>
                </a:solidFill>
              </a:rPr>
              <a:t>, moltiplicate per opportuni pesi.</a:t>
            </a:r>
          </a:p>
          <a:p>
            <a:pPr marL="0" indent="0" algn="just">
              <a:buNone/>
            </a:pPr>
            <a:endParaRPr lang="it-IT" sz="2000" dirty="0">
              <a:solidFill>
                <a:schemeClr val="tx1">
                  <a:lumMod val="85000"/>
                </a:schemeClr>
              </a:solidFill>
            </a:endParaRPr>
          </a:p>
        </p:txBody>
      </p:sp>
    </p:spTree>
    <p:extLst>
      <p:ext uri="{BB962C8B-B14F-4D97-AF65-F5344CB8AC3E}">
        <p14:creationId xmlns:p14="http://schemas.microsoft.com/office/powerpoint/2010/main" val="209694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Caratteristica delle </a:t>
            </a:r>
            <a:r>
              <a:rPr lang="it-IT" sz="4400" dirty="0" err="1"/>
              <a:t>nurbs</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814182"/>
                <a:ext cx="9905998" cy="3461833"/>
              </a:xfrm>
            </p:spPr>
            <p:txBody>
              <a:bodyPr>
                <a:noAutofit/>
              </a:bodyPr>
              <a:lstStyle/>
              <a:p>
                <a:pPr marL="0" indent="0" algn="just">
                  <a:buNone/>
                </a:pPr>
                <a:r>
                  <a:rPr lang="it-IT" sz="2000" dirty="0">
                    <a:solidFill>
                      <a:schemeClr val="tx1">
                        <a:lumMod val="85000"/>
                      </a:schemeClr>
                    </a:solidFill>
                    <a:latin typeface="+mj-lt"/>
                  </a:rPr>
                  <a:t>Le curve NURBS a differenza delle B-</a:t>
                </a:r>
                <a:r>
                  <a:rPr lang="it-IT" sz="2000" dirty="0" err="1">
                    <a:solidFill>
                      <a:schemeClr val="tx1">
                        <a:lumMod val="85000"/>
                      </a:schemeClr>
                    </a:solidFill>
                    <a:latin typeface="+mj-lt"/>
                  </a:rPr>
                  <a:t>Spline</a:t>
                </a:r>
                <a:r>
                  <a:rPr lang="it-IT" sz="2000" dirty="0">
                    <a:solidFill>
                      <a:schemeClr val="tx1">
                        <a:lumMod val="85000"/>
                      </a:schemeClr>
                    </a:solidFill>
                    <a:latin typeface="+mj-lt"/>
                  </a:rPr>
                  <a:t>, hanno un parametro in più che ne modifica la forma, </a:t>
                </a:r>
                <a:r>
                  <a:rPr lang="it-IT" sz="2000" dirty="0">
                    <a:solidFill>
                      <a:schemeClr val="tx1">
                        <a:lumMod val="85000"/>
                      </a:schemeClr>
                    </a:solidFill>
                    <a:latin typeface="Tw Cen MT (Titoli)"/>
                  </a:rPr>
                  <a:t>ovvero i pesi </a:t>
                </a:r>
                <a14:m>
                  <m:oMath xmlns:m="http://schemas.openxmlformats.org/officeDocument/2006/math">
                    <m:sSub>
                      <m:sSubPr>
                        <m:ctrlPr>
                          <a:rPr lang="it-IT" sz="2000" i="1" smtClean="0">
                            <a:solidFill>
                              <a:schemeClr val="tx1">
                                <a:lumMod val="85000"/>
                              </a:schemeClr>
                            </a:solidFill>
                            <a:latin typeface="Cambria Math" panose="02040503050406030204" pitchFamily="18" charset="0"/>
                          </a:rPr>
                        </m:ctrlPr>
                      </m:sSubPr>
                      <m:e>
                        <m:r>
                          <a:rPr lang="it-IT" sz="2000" b="0" i="1" smtClean="0">
                            <a:solidFill>
                              <a:schemeClr val="tx1">
                                <a:lumMod val="85000"/>
                              </a:schemeClr>
                            </a:solidFill>
                            <a:latin typeface="Cambria Math" panose="02040503050406030204" pitchFamily="18" charset="0"/>
                          </a:rPr>
                          <m:t>𝑊</m:t>
                        </m:r>
                      </m:e>
                      <m:sub>
                        <m:r>
                          <a:rPr lang="it-IT" sz="2000" b="0" i="1" smtClean="0">
                            <a:solidFill>
                              <a:schemeClr val="tx1">
                                <a:lumMod val="85000"/>
                              </a:schemeClr>
                            </a:solidFill>
                            <a:latin typeface="Cambria Math" panose="02040503050406030204" pitchFamily="18" charset="0"/>
                          </a:rPr>
                          <m:t>𝑖</m:t>
                        </m:r>
                      </m:sub>
                    </m:sSub>
                  </m:oMath>
                </a14:m>
                <a:r>
                  <a:rPr lang="it-IT" sz="2000" dirty="0">
                    <a:solidFill>
                      <a:schemeClr val="tx1">
                        <a:lumMod val="85000"/>
                      </a:schemeClr>
                    </a:solidFill>
                    <a:latin typeface="Tw Cen MT (Titoli)"/>
                  </a:rPr>
                  <a:t> </a:t>
                </a:r>
                <a:r>
                  <a:rPr lang="it-IT" sz="2000" dirty="0">
                    <a:solidFill>
                      <a:schemeClr val="tx1">
                        <a:lumMod val="85000"/>
                      </a:schemeClr>
                    </a:solidFill>
                  </a:rPr>
                  <a:t>che rappresentano la capacità del punto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Sub>
                  </m:oMath>
                </a14:m>
                <a:r>
                  <a:rPr lang="it-IT" sz="2000" dirty="0">
                    <a:solidFill>
                      <a:schemeClr val="tx1">
                        <a:lumMod val="85000"/>
                      </a:schemeClr>
                    </a:solidFill>
                  </a:rPr>
                  <a:t> di attrarre la curva a sé. </a:t>
                </a:r>
              </a:p>
              <a:p>
                <a:pPr marL="0" indent="0" algn="just">
                  <a:buNone/>
                </a:pPr>
                <a:r>
                  <a:rPr lang="it-IT" sz="2000" dirty="0">
                    <a:solidFill>
                      <a:schemeClr val="tx1">
                        <a:lumMod val="85000"/>
                      </a:schemeClr>
                    </a:solidFill>
                    <a:latin typeface="+mj-lt"/>
                  </a:rPr>
                  <a:t>Con le NURBS è possibile rappresentare qualunque forma a partire da quattro informazioni principali:</a:t>
                </a:r>
              </a:p>
              <a:p>
                <a:pPr algn="just"/>
                <a:r>
                  <a:rPr lang="it-IT" sz="2000" dirty="0">
                    <a:solidFill>
                      <a:schemeClr val="tx1">
                        <a:lumMod val="85000"/>
                      </a:schemeClr>
                    </a:solidFill>
                    <a:latin typeface="+mj-lt"/>
                  </a:rPr>
                  <a:t>Grado</a:t>
                </a:r>
              </a:p>
              <a:p>
                <a:pPr algn="just"/>
                <a:r>
                  <a:rPr lang="it-IT" sz="2000" dirty="0">
                    <a:solidFill>
                      <a:schemeClr val="tx1">
                        <a:lumMod val="85000"/>
                      </a:schemeClr>
                    </a:solidFill>
                    <a:latin typeface="+mj-lt"/>
                  </a:rPr>
                  <a:t>Punti di controllo</a:t>
                </a:r>
              </a:p>
              <a:p>
                <a:pPr algn="just"/>
                <a:r>
                  <a:rPr lang="it-IT" sz="2000" dirty="0">
                    <a:solidFill>
                      <a:schemeClr val="tx1">
                        <a:lumMod val="85000"/>
                      </a:schemeClr>
                    </a:solidFill>
                    <a:latin typeface="+mj-lt"/>
                  </a:rPr>
                  <a:t>Vettore dei nodi</a:t>
                </a:r>
              </a:p>
              <a:p>
                <a:pPr algn="just"/>
                <a:r>
                  <a:rPr lang="it-IT" sz="2000" dirty="0">
                    <a:solidFill>
                      <a:schemeClr val="tx1">
                        <a:lumMod val="85000"/>
                      </a:schemeClr>
                    </a:solidFill>
                    <a:latin typeface="+mj-lt"/>
                  </a:rPr>
                  <a:t>Vettore dei pesi</a:t>
                </a: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814182"/>
                <a:ext cx="9905998" cy="3461833"/>
              </a:xfrm>
              <a:blipFill>
                <a:blip r:embed="rId3"/>
                <a:stretch>
                  <a:fillRect l="-924" r="-677" b="-8818"/>
                </a:stretch>
              </a:blipFill>
            </p:spPr>
            <p:txBody>
              <a:bodyPr/>
              <a:lstStyle/>
              <a:p>
                <a:r>
                  <a:rPr lang="it-IT">
                    <a:noFill/>
                  </a:rPr>
                  <a:t> </a:t>
                </a:r>
              </a:p>
            </p:txBody>
          </p:sp>
        </mc:Fallback>
      </mc:AlternateContent>
    </p:spTree>
    <p:extLst>
      <p:ext uri="{BB962C8B-B14F-4D97-AF65-F5344CB8AC3E}">
        <p14:creationId xmlns:p14="http://schemas.microsoft.com/office/powerpoint/2010/main" val="3020121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Equazione delle </a:t>
            </a:r>
            <a:r>
              <a:rPr lang="it-IT" sz="4400" dirty="0" err="1"/>
              <a:t>nurbs</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814182"/>
                <a:ext cx="9905998" cy="3461833"/>
              </a:xfrm>
            </p:spPr>
            <p:txBody>
              <a:bodyPr>
                <a:noAutofit/>
              </a:bodyPr>
              <a:lstStyle/>
              <a:p>
                <a:pPr algn="just"/>
                <a:r>
                  <a:rPr lang="it-IT" sz="2000" dirty="0">
                    <a:solidFill>
                      <a:schemeClr val="tx1">
                        <a:lumMod val="85000"/>
                      </a:schemeClr>
                    </a:solidFill>
                  </a:rPr>
                  <a:t>Dati i punti di controllo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0</m:t>
                        </m:r>
                      </m:sub>
                    </m:sSub>
                    <m:r>
                      <a:rPr lang="it-IT" sz="2000" i="1">
                        <a:solidFill>
                          <a:schemeClr val="tx1">
                            <a:lumMod val="85000"/>
                          </a:schemeClr>
                        </a:solidFill>
                        <a:latin typeface="Cambria Math" panose="02040503050406030204" pitchFamily="18" charset="0"/>
                      </a:rPr>
                      <m:t>,…, </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𝑛</m:t>
                        </m:r>
                      </m:sub>
                    </m:sSub>
                  </m:oMath>
                </a14:m>
                <a:r>
                  <a:rPr lang="it-IT" sz="2000" dirty="0">
                    <a:solidFill>
                      <a:schemeClr val="tx1">
                        <a:lumMod val="85000"/>
                      </a:schemeClr>
                    </a:solidFill>
                  </a:rPr>
                  <a:t> , i pesi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𝑤</m:t>
                        </m:r>
                      </m:e>
                      <m:sub>
                        <m:r>
                          <a:rPr lang="it-IT" sz="2000" i="1">
                            <a:solidFill>
                              <a:schemeClr val="tx1">
                                <a:lumMod val="85000"/>
                              </a:schemeClr>
                            </a:solidFill>
                            <a:latin typeface="Cambria Math" panose="02040503050406030204" pitchFamily="18" charset="0"/>
                          </a:rPr>
                          <m:t>0</m:t>
                        </m:r>
                      </m:sub>
                    </m:sSub>
                    <m:r>
                      <a:rPr lang="it-IT" sz="2000" i="1">
                        <a:solidFill>
                          <a:schemeClr val="tx1">
                            <a:lumMod val="85000"/>
                          </a:schemeClr>
                        </a:solidFill>
                        <a:latin typeface="Cambria Math" panose="02040503050406030204" pitchFamily="18" charset="0"/>
                      </a:rPr>
                      <m:t>,…, </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𝑤</m:t>
                        </m:r>
                      </m:e>
                      <m:sub>
                        <m:r>
                          <a:rPr lang="it-IT" sz="2000" i="1">
                            <a:solidFill>
                              <a:schemeClr val="tx1">
                                <a:lumMod val="85000"/>
                              </a:schemeClr>
                            </a:solidFill>
                            <a:latin typeface="Cambria Math" panose="02040503050406030204" pitchFamily="18" charset="0"/>
                          </a:rPr>
                          <m:t>𝑛</m:t>
                        </m:r>
                      </m:sub>
                    </m:sSub>
                    <m:r>
                      <a:rPr lang="it-IT" sz="2000">
                        <a:solidFill>
                          <a:schemeClr val="tx1">
                            <a:lumMod val="85000"/>
                          </a:schemeClr>
                        </a:solidFill>
                        <a:latin typeface="Cambria Math" panose="02040503050406030204" pitchFamily="18" charset="0"/>
                      </a:rPr>
                      <m:t> </m:t>
                    </m:r>
                  </m:oMath>
                </a14:m>
                <a:r>
                  <a:rPr lang="it-IT" sz="2000" dirty="0">
                    <a:solidFill>
                      <a:schemeClr val="tx1">
                        <a:lumMod val="85000"/>
                      </a:schemeClr>
                    </a:solidFill>
                  </a:rPr>
                  <a:t> 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𝐵</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a:solidFill>
                          <a:schemeClr val="tx1">
                            <a:lumMod val="85000"/>
                          </a:schemeClr>
                        </a:solidFill>
                        <a:latin typeface="Cambria Math" panose="02040503050406030204" pitchFamily="18" charset="0"/>
                      </a:rPr>
                      <m:t>)</m:t>
                    </m:r>
                  </m:oMath>
                </a14:m>
                <a:r>
                  <a:rPr lang="it-IT" sz="2000" dirty="0">
                    <a:solidFill>
                      <a:schemeClr val="tx1">
                        <a:lumMod val="85000"/>
                      </a:schemeClr>
                    </a:solidFill>
                  </a:rPr>
                  <a:t> le funzioni B-spline di grado  h sul vettore dei nodi T,  le curve NURBS hanno equazione:</a:t>
                </a:r>
              </a:p>
              <a:p>
                <a:pPr marL="0" indent="0" algn="just">
                  <a:buNone/>
                </a:pPr>
                <a:r>
                  <a:rPr lang="it-IT" sz="2000" dirty="0">
                    <a:solidFill>
                      <a:schemeClr val="tx1">
                        <a:lumMod val="85000"/>
                      </a:schemeClr>
                    </a:solidFill>
                  </a:rPr>
                  <a:t>			</a:t>
                </a:r>
                <a14:m>
                  <m:oMath xmlns:m="http://schemas.openxmlformats.org/officeDocument/2006/math">
                    <m:r>
                      <a:rPr lang="it-IT" sz="2000" i="1">
                        <a:solidFill>
                          <a:schemeClr val="tx1">
                            <a:lumMod val="85000"/>
                          </a:schemeClr>
                        </a:solidFill>
                        <a:latin typeface="Cambria Math" panose="02040503050406030204" pitchFamily="18" charset="0"/>
                      </a:rPr>
                      <m:t>𝐶</m:t>
                    </m:r>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𝑡</m:t>
                        </m:r>
                      </m:e>
                    </m:d>
                    <m:r>
                      <a:rPr lang="it-IT" sz="2000" i="1">
                        <a:solidFill>
                          <a:schemeClr val="tx1">
                            <a:lumMod val="85000"/>
                          </a:schemeClr>
                        </a:solidFill>
                        <a:latin typeface="Cambria Math" panose="02040503050406030204" pitchFamily="18" charset="0"/>
                      </a:rPr>
                      <m:t>=</m:t>
                    </m:r>
                    <m:f>
                      <m:fPr>
                        <m:ctrlPr>
                          <a:rPr lang="it-IT" sz="2000" i="1">
                            <a:solidFill>
                              <a:schemeClr val="tx1">
                                <a:lumMod val="85000"/>
                              </a:schemeClr>
                            </a:solidFill>
                            <a:latin typeface="Cambria Math" panose="02040503050406030204" pitchFamily="18" charset="0"/>
                          </a:rPr>
                        </m:ctrlPr>
                      </m:fPr>
                      <m:num>
                        <m:nary>
                          <m:naryPr>
                            <m:chr m:val="∑"/>
                            <m:limLoc m:val="undOvr"/>
                            <m:ctrlPr>
                              <a:rPr lang="it-IT" sz="2000" i="1">
                                <a:solidFill>
                                  <a:schemeClr val="tx1">
                                    <a:lumMod val="85000"/>
                                  </a:schemeClr>
                                </a:solidFill>
                                <a:latin typeface="Cambria Math" panose="02040503050406030204" pitchFamily="18" charset="0"/>
                              </a:rPr>
                            </m:ctrlPr>
                          </m:naryPr>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=0</m:t>
                            </m:r>
                          </m:sub>
                          <m:sup>
                            <m:r>
                              <a:rPr lang="it-IT" sz="2000" i="1">
                                <a:solidFill>
                                  <a:schemeClr val="tx1">
                                    <a:lumMod val="85000"/>
                                  </a:schemeClr>
                                </a:solidFill>
                                <a:latin typeface="Cambria Math" panose="02040503050406030204" pitchFamily="18" charset="0"/>
                              </a:rPr>
                              <m:t>𝑛</m:t>
                            </m:r>
                          </m:sup>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𝑤</m:t>
                                </m:r>
                              </m:e>
                              <m:sub>
                                <m:r>
                                  <a:rPr lang="it-IT" sz="2000" i="1">
                                    <a:solidFill>
                                      <a:schemeClr val="tx1">
                                        <a:lumMod val="85000"/>
                                      </a:schemeClr>
                                    </a:solidFill>
                                    <a:latin typeface="Cambria Math" panose="02040503050406030204" pitchFamily="18" charset="0"/>
                                  </a:rPr>
                                  <m:t>𝑖</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𝐵</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e>
                        </m:nary>
                      </m:num>
                      <m:den>
                        <m:nary>
                          <m:naryPr>
                            <m:chr m:val="∑"/>
                            <m:limLoc m:val="undOvr"/>
                            <m:ctrlPr>
                              <a:rPr lang="it-IT" sz="2000" i="1">
                                <a:solidFill>
                                  <a:schemeClr val="tx1">
                                    <a:lumMod val="85000"/>
                                  </a:schemeClr>
                                </a:solidFill>
                                <a:latin typeface="Cambria Math" panose="02040503050406030204" pitchFamily="18" charset="0"/>
                              </a:rPr>
                            </m:ctrlPr>
                          </m:naryPr>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=0</m:t>
                            </m:r>
                          </m:sub>
                          <m:sup>
                            <m:r>
                              <a:rPr lang="it-IT" sz="2000" i="1">
                                <a:solidFill>
                                  <a:schemeClr val="tx1">
                                    <a:lumMod val="85000"/>
                                  </a:schemeClr>
                                </a:solidFill>
                                <a:latin typeface="Cambria Math" panose="02040503050406030204" pitchFamily="18" charset="0"/>
                              </a:rPr>
                              <m:t>𝑛</m:t>
                            </m:r>
                          </m:sup>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𝑤</m:t>
                                </m:r>
                              </m:e>
                              <m:sub>
                                <m:r>
                                  <a:rPr lang="it-IT" sz="2000" i="1">
                                    <a:solidFill>
                                      <a:schemeClr val="tx1">
                                        <a:lumMod val="85000"/>
                                      </a:schemeClr>
                                    </a:solidFill>
                                    <a:latin typeface="Cambria Math" panose="02040503050406030204" pitchFamily="18" charset="0"/>
                                  </a:rPr>
                                  <m:t>𝑖</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𝐵</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e>
                        </m:nary>
                      </m:den>
                    </m:f>
                    <m:r>
                      <a:rPr lang="it-IT" sz="2000" i="1">
                        <a:solidFill>
                          <a:schemeClr val="tx1">
                            <a:lumMod val="85000"/>
                          </a:schemeClr>
                        </a:solidFill>
                        <a:latin typeface="Cambria Math" panose="02040503050406030204" pitchFamily="18" charset="0"/>
                      </a:rPr>
                      <m:t>        </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𝑡</m:t>
                        </m:r>
                      </m:e>
                      <m:sub>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𝑡</m:t>
                        </m:r>
                      </m:e>
                      <m:sub>
                        <m:r>
                          <a:rPr lang="it-IT" sz="2000" i="1">
                            <a:solidFill>
                              <a:schemeClr val="tx1">
                                <a:lumMod val="85000"/>
                              </a:schemeClr>
                            </a:solidFill>
                            <a:latin typeface="Cambria Math" panose="02040503050406030204" pitchFamily="18" charset="0"/>
                          </a:rPr>
                          <m:t>𝑛</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r>
                          <a:rPr lang="it-IT" sz="2000" i="1">
                            <a:solidFill>
                              <a:schemeClr val="tx1">
                                <a:lumMod val="85000"/>
                              </a:schemeClr>
                            </a:solidFill>
                            <a:latin typeface="Cambria Math" panose="02040503050406030204" pitchFamily="18" charset="0"/>
                          </a:rPr>
                          <m:t>+1</m:t>
                        </m:r>
                      </m:sub>
                    </m:sSub>
                    <m:r>
                      <a:rPr lang="it-IT" sz="2000" i="1">
                        <a:solidFill>
                          <a:schemeClr val="tx1">
                            <a:lumMod val="85000"/>
                          </a:schemeClr>
                        </a:solidFill>
                        <a:latin typeface="Cambria Math" panose="02040503050406030204" pitchFamily="18" charset="0"/>
                      </a:rPr>
                      <m:t>]</m:t>
                    </m:r>
                  </m:oMath>
                </a14:m>
                <a:endParaRPr lang="it-IT" sz="2000" dirty="0">
                  <a:solidFill>
                    <a:schemeClr val="tx1">
                      <a:lumMod val="85000"/>
                    </a:schemeClr>
                  </a:solidFill>
                </a:endParaRPr>
              </a:p>
              <a:p>
                <a:pPr algn="just"/>
                <a:r>
                  <a:rPr lang="it-IT" sz="2000" dirty="0">
                    <a:solidFill>
                      <a:schemeClr val="tx1">
                        <a:lumMod val="85000"/>
                      </a:schemeClr>
                    </a:solidFill>
                  </a:rPr>
                  <a:t>In alternativa è possibile riscrivere l’equazione nella seguente forma</a:t>
                </a:r>
              </a:p>
              <a:p>
                <a:pPr marL="0" indent="0" algn="just">
                  <a:buNone/>
                </a:pPr>
                <a:r>
                  <a:rPr lang="it-IT" sz="2000" dirty="0">
                    <a:solidFill>
                      <a:schemeClr val="tx1">
                        <a:lumMod val="85000"/>
                      </a:schemeClr>
                    </a:solidFill>
                  </a:rPr>
                  <a:t>			</a:t>
                </a:r>
                <a14:m>
                  <m:oMath xmlns:m="http://schemas.openxmlformats.org/officeDocument/2006/math">
                    <m:r>
                      <a:rPr lang="it-IT" sz="2000" i="1">
                        <a:solidFill>
                          <a:schemeClr val="tx1">
                            <a:lumMod val="85000"/>
                          </a:schemeClr>
                        </a:solidFill>
                        <a:latin typeface="Cambria Math" panose="02040503050406030204" pitchFamily="18" charset="0"/>
                      </a:rPr>
                      <m:t>𝐶</m:t>
                    </m:r>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𝑡</m:t>
                        </m:r>
                      </m:e>
                    </m:d>
                    <m:r>
                      <a:rPr lang="it-IT" sz="2000" i="1">
                        <a:solidFill>
                          <a:schemeClr val="tx1">
                            <a:lumMod val="85000"/>
                          </a:schemeClr>
                        </a:solidFill>
                        <a:latin typeface="Cambria Math" panose="02040503050406030204" pitchFamily="18" charset="0"/>
                      </a:rPr>
                      <m:t>=</m:t>
                    </m:r>
                    <m:nary>
                      <m:naryPr>
                        <m:chr m:val="∑"/>
                        <m:limLoc m:val="undOvr"/>
                        <m:ctrlPr>
                          <a:rPr lang="it-IT" sz="2000" i="1">
                            <a:solidFill>
                              <a:schemeClr val="tx1">
                                <a:lumMod val="85000"/>
                              </a:schemeClr>
                            </a:solidFill>
                            <a:latin typeface="Cambria Math" panose="02040503050406030204" pitchFamily="18" charset="0"/>
                          </a:rPr>
                        </m:ctrlPr>
                      </m:naryPr>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=0</m:t>
                        </m:r>
                      </m:sub>
                      <m:sup>
                        <m:r>
                          <a:rPr lang="it-IT" sz="2000" i="1">
                            <a:solidFill>
                              <a:schemeClr val="tx1">
                                <a:lumMod val="85000"/>
                              </a:schemeClr>
                            </a:solidFill>
                            <a:latin typeface="Cambria Math" panose="02040503050406030204" pitchFamily="18" charset="0"/>
                          </a:rPr>
                          <m:t>𝑛</m:t>
                        </m:r>
                      </m:sup>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Sub>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e>
                    </m:nary>
                    <m:r>
                      <a:rPr lang="it-IT" sz="2000" i="1">
                        <a:solidFill>
                          <a:schemeClr val="tx1">
                            <a:lumMod val="85000"/>
                          </a:schemeClr>
                        </a:solidFill>
                        <a:latin typeface="Cambria Math" panose="02040503050406030204" pitchFamily="18" charset="0"/>
                      </a:rPr>
                      <m:t>      </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𝑡</m:t>
                        </m:r>
                      </m:e>
                      <m:sub>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𝑡</m:t>
                        </m:r>
                      </m:e>
                      <m:sub>
                        <m:r>
                          <a:rPr lang="it-IT" sz="2000" i="1">
                            <a:solidFill>
                              <a:schemeClr val="tx1">
                                <a:lumMod val="85000"/>
                              </a:schemeClr>
                            </a:solidFill>
                            <a:latin typeface="Cambria Math" panose="02040503050406030204" pitchFamily="18" charset="0"/>
                          </a:rPr>
                          <m:t>𝑛</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r>
                          <a:rPr lang="it-IT" sz="2000" i="1">
                            <a:solidFill>
                              <a:schemeClr val="tx1">
                                <a:lumMod val="85000"/>
                              </a:schemeClr>
                            </a:solidFill>
                            <a:latin typeface="Cambria Math" panose="02040503050406030204" pitchFamily="18" charset="0"/>
                          </a:rPr>
                          <m:t>+1</m:t>
                        </m:r>
                      </m:sub>
                    </m:sSub>
                    <m:r>
                      <a:rPr lang="it-IT" sz="2000" i="1">
                        <a:solidFill>
                          <a:schemeClr val="tx1">
                            <a:lumMod val="85000"/>
                          </a:schemeClr>
                        </a:solidFill>
                        <a:latin typeface="Cambria Math" panose="02040503050406030204" pitchFamily="18" charset="0"/>
                      </a:rPr>
                      <m:t>]</m:t>
                    </m:r>
                  </m:oMath>
                </a14:m>
                <a:endParaRPr lang="it-IT" sz="2000" dirty="0">
                  <a:solidFill>
                    <a:schemeClr val="tx1">
                      <a:lumMod val="85000"/>
                    </a:schemeClr>
                  </a:solidFill>
                </a:endParaRPr>
              </a:p>
              <a:p>
                <a:pPr marL="0" indent="0" algn="just">
                  <a:buNone/>
                </a:pPr>
                <a:r>
                  <a:rPr lang="it-IT" sz="2000" dirty="0">
                    <a:solidFill>
                      <a:schemeClr val="tx1">
                        <a:lumMod val="85000"/>
                      </a:schemeClr>
                    </a:solidFill>
                  </a:rPr>
                  <a:t>    dove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oMath>
                </a14:m>
                <a:r>
                  <a:rPr lang="it-IT" sz="2000" dirty="0">
                    <a:solidFill>
                      <a:schemeClr val="tx1">
                        <a:lumMod val="85000"/>
                      </a:schemeClr>
                    </a:solidFill>
                  </a:rPr>
                  <a:t> sono le funzioni di base B-spline razionali di grado h sul vettore dei nodi T e pesi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𝑤</m:t>
                        </m:r>
                      </m:e>
                      <m:sub>
                        <m:r>
                          <a:rPr lang="it-IT" sz="2000" i="1">
                            <a:solidFill>
                              <a:schemeClr val="tx1">
                                <a:lumMod val="85000"/>
                              </a:schemeClr>
                            </a:solidFill>
                            <a:latin typeface="Cambria Math" panose="02040503050406030204" pitchFamily="18" charset="0"/>
                          </a:rPr>
                          <m:t>0</m:t>
                        </m:r>
                      </m:sub>
                    </m:sSub>
                    <m:r>
                      <a:rPr lang="it-IT" sz="2000" i="1">
                        <a:solidFill>
                          <a:schemeClr val="tx1">
                            <a:lumMod val="85000"/>
                          </a:schemeClr>
                        </a:solidFill>
                        <a:latin typeface="Cambria Math" panose="02040503050406030204" pitchFamily="18" charset="0"/>
                      </a:rPr>
                      <m:t>,…, </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𝑤</m:t>
                        </m:r>
                      </m:e>
                      <m:sub>
                        <m:r>
                          <a:rPr lang="it-IT" sz="2000" i="1">
                            <a:solidFill>
                              <a:schemeClr val="tx1">
                                <a:lumMod val="85000"/>
                              </a:schemeClr>
                            </a:solidFill>
                            <a:latin typeface="Cambria Math" panose="02040503050406030204" pitchFamily="18" charset="0"/>
                          </a:rPr>
                          <m:t>𝑛</m:t>
                        </m:r>
                      </m:sub>
                    </m:sSub>
                  </m:oMath>
                </a14:m>
                <a:endParaRPr lang="it-IT" sz="2000" dirty="0">
                  <a:solidFill>
                    <a:schemeClr val="tx1">
                      <a:lumMod val="85000"/>
                    </a:schemeClr>
                  </a:solidFill>
                </a:endParaRPr>
              </a:p>
              <a:p>
                <a:pPr marL="0" indent="0" algn="just">
                  <a:buNone/>
                </a:pPr>
                <a:r>
                  <a:rPr lang="it-IT" sz="2000" dirty="0">
                    <a:solidFill>
                      <a:schemeClr val="tx1">
                        <a:lumMod val="85000"/>
                      </a:schemeClr>
                    </a:solidFill>
                  </a:rPr>
                  <a:t>			</a:t>
                </a:r>
                <a14:m>
                  <m:oMath xmlns:m="http://schemas.openxmlformats.org/officeDocument/2006/math">
                    <m:sSub>
                      <m:sSubP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𝑅</m:t>
                        </m:r>
                      </m:e>
                      <m: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𝑖</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dPr>
                      <m:e>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𝑡</m:t>
                        </m:r>
                      </m:e>
                    </m:d>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f>
                      <m:fP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𝑤</m:t>
                            </m:r>
                          </m:e>
                          <m: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𝐵</m:t>
                            </m:r>
                          </m:e>
                          <m: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𝑖</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h</m:t>
                            </m:r>
                          </m:sub>
                        </m:s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𝑡</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num>
                      <m:den>
                        <m:nary>
                          <m:naryPr>
                            <m:chr m:val="∑"/>
                            <m:limLoc m:val="undOv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naryPr>
                          <m: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𝑖</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=0</m:t>
                            </m:r>
                          </m:sub>
                          <m:sup>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𝑤</m:t>
                                </m:r>
                              </m:e>
                              <m: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𝐵</m:t>
                                </m:r>
                              </m:e>
                              <m: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𝑖</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h</m:t>
                                </m:r>
                              </m:sub>
                            </m:s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𝑡</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e>
                        </m:nary>
                      </m:den>
                    </m:f>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    </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𝑡</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𝑡</m:t>
                        </m:r>
                      </m:e>
                      <m: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h</m:t>
                        </m:r>
                      </m:sub>
                    </m:s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𝑡</m:t>
                        </m:r>
                      </m:e>
                      <m: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𝑛</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h</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+1</m:t>
                        </m:r>
                      </m:sub>
                    </m:sSub>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m:t>
                    </m:r>
                  </m:oMath>
                </a14:m>
                <a:endParaRPr lang="it-IT" sz="2000" dirty="0">
                  <a:solidFill>
                    <a:schemeClr val="tx1">
                      <a:lumMod val="85000"/>
                    </a:schemeClr>
                  </a:solidFill>
                  <a:ea typeface="Calibri" panose="020F0502020204030204" pitchFamily="34" charset="0"/>
                  <a:cs typeface="Times New Roman" panose="02020603050405020304" pitchFamily="18" charset="0"/>
                </a:endParaRPr>
              </a:p>
              <a:p>
                <a:pPr marL="0" indent="0" algn="just">
                  <a:buNone/>
                </a:pPr>
                <a:endParaRPr lang="it-IT" sz="2000" dirty="0">
                  <a:solidFill>
                    <a:schemeClr val="tx1">
                      <a:lumMod val="85000"/>
                    </a:schemeClr>
                  </a:solidFill>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814182"/>
                <a:ext cx="9905998" cy="3461833"/>
              </a:xfrm>
              <a:blipFill>
                <a:blip r:embed="rId3"/>
                <a:stretch>
                  <a:fillRect l="-924" t="-1411" r="-677" b="-21517"/>
                </a:stretch>
              </a:blipFill>
            </p:spPr>
            <p:txBody>
              <a:bodyPr/>
              <a:lstStyle/>
              <a:p>
                <a:r>
                  <a:rPr lang="it-IT">
                    <a:noFill/>
                  </a:rPr>
                  <a:t> </a:t>
                </a:r>
              </a:p>
            </p:txBody>
          </p:sp>
        </mc:Fallback>
      </mc:AlternateContent>
    </p:spTree>
    <p:extLst>
      <p:ext uri="{BB962C8B-B14F-4D97-AF65-F5344CB8AC3E}">
        <p14:creationId xmlns:p14="http://schemas.microsoft.com/office/powerpoint/2010/main" val="1058261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it-IT" sz="4400" dirty="0">
                <a:latin typeface="Rockwell" panose="02060603020205020403" pitchFamily="18" charset="0"/>
              </a:rPr>
              <a:t>Introduzione</a:t>
            </a:r>
          </a:p>
        </p:txBody>
      </p:sp>
      <p:sp>
        <p:nvSpPr>
          <p:cNvPr id="3" name="Segnaposto contenuto 2">
            <a:extLst>
              <a:ext uri="{FF2B5EF4-FFF2-40B4-BE49-F238E27FC236}">
                <a16:creationId xmlns:a16="http://schemas.microsoft.com/office/drawing/2014/main" id="{143F5361-68C0-4BF5-80C8-F1E7BF92B2DB}"/>
              </a:ext>
            </a:extLst>
          </p:cNvPr>
          <p:cNvSpPr>
            <a:spLocks noGrp="1"/>
          </p:cNvSpPr>
          <p:nvPr>
            <p:ph idx="1"/>
          </p:nvPr>
        </p:nvSpPr>
        <p:spPr>
          <a:xfrm>
            <a:off x="1141412" y="1952604"/>
            <a:ext cx="9905999" cy="3541714"/>
          </a:xfrm>
        </p:spPr>
        <p:txBody>
          <a:bodyPr rtlCol="0">
            <a:normAutofit fontScale="92500" lnSpcReduction="10000"/>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Negli ultimi decenni, l'evoluzione delle tecnologie ha rivoluzionato il modo in cui raccogliamo, analizziamo e utilizziamo i dati.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Questi sono diventati una risorsa preziosa per molteplici contesti, come la scienza, l'ingegneria, la medicina, l'arte e persino l'intrattenimento.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Tuttavia, la domanda fondamentale è: come possiamo rappresentare graficamente e modellare in modo accurato l'andamento dei dati raccolti ? È qui che entra in gioco la modellazione grafica, una disciplina informatica che si occupa della costruzione di modelli matematici per descrivere in modo preciso e attendibile il profilo di un'immagine o dei dati.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Uno degli strumenti fondamentali utilizzati in questa disciplina sono le curve di </a:t>
            </a:r>
            <a:r>
              <a:rPr kumimoji="0" lang="it-IT" sz="24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Bézier</a:t>
            </a: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 le B-</a:t>
            </a:r>
            <a:r>
              <a:rPr kumimoji="0" lang="it-IT" sz="24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spline</a:t>
            </a: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 e i NURBS (Non-</a:t>
            </a:r>
            <a:r>
              <a:rPr kumimoji="0" lang="it-IT" sz="24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Uniform</a:t>
            </a: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 </a:t>
            </a:r>
            <a:r>
              <a:rPr kumimoji="0" lang="it-IT" sz="24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Rational</a:t>
            </a: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 B-</a:t>
            </a:r>
            <a:r>
              <a:rPr kumimoji="0" lang="it-IT" sz="2400" b="0" i="0" u="none" strike="noStrike" kern="1200" cap="none" spc="0" normalizeH="0" baseline="0" noProof="0" dirty="0" err="1">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Splines</a:t>
            </a: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ea typeface="+mn-ea"/>
                <a:cs typeface="Times New Roman" panose="02020603050405020304" pitchFamily="18" charset="0"/>
              </a:rPr>
              <a:t>).</a:t>
            </a:r>
          </a:p>
          <a:p>
            <a:pPr marL="0" indent="0" rtl="0">
              <a:buNone/>
            </a:pPr>
            <a:endParaRPr lang="it-IT"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2179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Proprietà delle curve </a:t>
            </a:r>
            <a:r>
              <a:rPr lang="it-IT" sz="4400" dirty="0" err="1"/>
              <a:t>nurbs</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814182"/>
                <a:ext cx="9905998" cy="3461833"/>
              </a:xfrm>
            </p:spPr>
            <p:txBody>
              <a:bodyPr>
                <a:noAutofit/>
              </a:bodyPr>
              <a:lstStyle/>
              <a:p>
                <a:pPr algn="just"/>
                <a:r>
                  <a:rPr lang="it-IT" sz="2000" dirty="0">
                    <a:solidFill>
                      <a:schemeClr val="tx1">
                        <a:lumMod val="85000"/>
                      </a:schemeClr>
                    </a:solidFill>
                  </a:rPr>
                  <a:t>La funzione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oMath>
                </a14:m>
                <a:r>
                  <a:rPr lang="it-IT" sz="2000" dirty="0">
                    <a:solidFill>
                      <a:schemeClr val="tx1">
                        <a:lumMod val="85000"/>
                      </a:schemeClr>
                    </a:solidFill>
                  </a:rPr>
                  <a:t> è una funzione razionale di grado h in t</a:t>
                </a:r>
              </a:p>
              <a:p>
                <a:pPr algn="just"/>
                <a:r>
                  <a:rPr lang="it-IT" sz="2000" dirty="0">
                    <a:solidFill>
                      <a:schemeClr val="tx1">
                        <a:lumMod val="85000"/>
                      </a:schemeClr>
                    </a:solidFill>
                  </a:rPr>
                  <a:t>La funzione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oMath>
                </a14:m>
                <a:r>
                  <a:rPr lang="it-IT" sz="2000" dirty="0">
                    <a:solidFill>
                      <a:schemeClr val="tx1">
                        <a:lumMod val="85000"/>
                      </a:schemeClr>
                    </a:solidFill>
                  </a:rPr>
                  <a:t> è non negativa</a:t>
                </a:r>
              </a:p>
              <a:p>
                <a:pPr algn="just"/>
                <a:r>
                  <a:rPr lang="it-IT" sz="2000" dirty="0">
                    <a:solidFill>
                      <a:schemeClr val="tx1">
                        <a:lumMod val="85000"/>
                      </a:schemeClr>
                    </a:solidFill>
                  </a:rPr>
                  <a:t>Supporto locale: la funzione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oMath>
                </a14:m>
                <a:r>
                  <a:rPr lang="it-IT" sz="2000" dirty="0">
                    <a:solidFill>
                      <a:schemeClr val="tx1">
                        <a:lumMod val="85000"/>
                      </a:schemeClr>
                    </a:solidFill>
                  </a:rPr>
                  <a:t> assume valori non nulli solo nell’intervallo </a:t>
                </a:r>
                <a14:m>
                  <m:oMath xmlns:m="http://schemas.openxmlformats.org/officeDocument/2006/math">
                    <m:r>
                      <a:rPr lang="it-IT" sz="2000" i="1">
                        <a:solidFill>
                          <a:schemeClr val="tx1">
                            <a:lumMod val="85000"/>
                          </a:schemeClr>
                        </a:solidFill>
                        <a:latin typeface="Cambria Math" panose="02040503050406030204" pitchFamily="18" charset="0"/>
                      </a:rPr>
                      <m:t>[</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𝑡</m:t>
                        </m:r>
                      </m:e>
                      <m:sub>
                        <m:r>
                          <a:rPr lang="it-IT" sz="2000" i="1">
                            <a:solidFill>
                              <a:schemeClr val="tx1">
                                <a:lumMod val="85000"/>
                              </a:schemeClr>
                            </a:solidFill>
                            <a:latin typeface="Cambria Math" panose="02040503050406030204" pitchFamily="18" charset="0"/>
                          </a:rPr>
                          <m:t>𝑖</m:t>
                        </m:r>
                      </m:sub>
                    </m:sSub>
                    <m:r>
                      <a:rPr lang="it-IT" sz="2000" i="1">
                        <a:solidFill>
                          <a:schemeClr val="tx1">
                            <a:lumMod val="85000"/>
                          </a:schemeClr>
                        </a:solidFill>
                        <a:latin typeface="Cambria Math" panose="02040503050406030204" pitchFamily="18" charset="0"/>
                      </a:rPr>
                      <m:t>,</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𝑡</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r>
                          <a:rPr lang="it-IT" sz="2000" i="1">
                            <a:solidFill>
                              <a:schemeClr val="tx1">
                                <a:lumMod val="85000"/>
                              </a:schemeClr>
                            </a:solidFill>
                            <a:latin typeface="Cambria Math" panose="02040503050406030204" pitchFamily="18" charset="0"/>
                          </a:rPr>
                          <m:t>+1</m:t>
                        </m:r>
                      </m:sub>
                    </m:sSub>
                    <m:r>
                      <a:rPr lang="it-IT" sz="2000" i="1">
                        <a:solidFill>
                          <a:schemeClr val="tx1">
                            <a:lumMod val="85000"/>
                          </a:schemeClr>
                        </a:solidFill>
                        <a:latin typeface="Cambria Math" panose="02040503050406030204" pitchFamily="18" charset="0"/>
                      </a:rPr>
                      <m:t>]</m:t>
                    </m:r>
                  </m:oMath>
                </a14:m>
                <a:endParaRPr lang="it-IT" sz="2000" dirty="0">
                  <a:solidFill>
                    <a:schemeClr val="tx1">
                      <a:lumMod val="85000"/>
                    </a:schemeClr>
                  </a:solidFill>
                </a:endParaRPr>
              </a:p>
              <a:p>
                <a:pPr algn="just"/>
                <a:r>
                  <a:rPr lang="it-IT" sz="2000" dirty="0">
                    <a:solidFill>
                      <a:schemeClr val="tx1">
                        <a:lumMod val="85000"/>
                      </a:schemeClr>
                    </a:solidFill>
                  </a:rPr>
                  <a:t> La somma di tutte le funzioni di base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𝐵</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𝑡</m:t>
                        </m:r>
                      </m:e>
                    </m:d>
                  </m:oMath>
                </a14:m>
                <a:r>
                  <a:rPr lang="it-IT" sz="2000" dirty="0">
                    <a:solidFill>
                      <a:schemeClr val="tx1">
                        <a:lumMod val="85000"/>
                      </a:schemeClr>
                    </a:solidFill>
                  </a:rPr>
                  <a:t>, su ogni intervallo </a:t>
                </a:r>
                <a14:m>
                  <m:oMath xmlns:m="http://schemas.openxmlformats.org/officeDocument/2006/math">
                    <m:r>
                      <a:rPr lang="it-IT" sz="2000" i="1">
                        <a:solidFill>
                          <a:schemeClr val="tx1">
                            <a:lumMod val="85000"/>
                          </a:schemeClr>
                        </a:solidFill>
                        <a:latin typeface="Cambria Math" panose="02040503050406030204" pitchFamily="18" charset="0"/>
                      </a:rPr>
                      <m:t>[</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𝑡</m:t>
                        </m:r>
                      </m:e>
                      <m:sub>
                        <m:r>
                          <a:rPr lang="it-IT" sz="2000" i="1">
                            <a:solidFill>
                              <a:schemeClr val="tx1">
                                <a:lumMod val="85000"/>
                              </a:schemeClr>
                            </a:solidFill>
                            <a:latin typeface="Cambria Math" panose="02040503050406030204" pitchFamily="18" charset="0"/>
                          </a:rPr>
                          <m:t>𝑖</m:t>
                        </m:r>
                      </m:sub>
                    </m:sSub>
                    <m:r>
                      <a:rPr lang="it-IT" sz="2000" i="1">
                        <a:solidFill>
                          <a:schemeClr val="tx1">
                            <a:lumMod val="85000"/>
                          </a:schemeClr>
                        </a:solidFill>
                        <a:latin typeface="Cambria Math" panose="02040503050406030204" pitchFamily="18" charset="0"/>
                      </a:rPr>
                      <m:t>,</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𝑡</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r>
                          <a:rPr lang="it-IT" sz="2000" i="1">
                            <a:solidFill>
                              <a:schemeClr val="tx1">
                                <a:lumMod val="85000"/>
                              </a:schemeClr>
                            </a:solidFill>
                            <a:latin typeface="Cambria Math" panose="02040503050406030204" pitchFamily="18" charset="0"/>
                          </a:rPr>
                          <m:t>+1</m:t>
                        </m:r>
                      </m:sub>
                    </m:sSub>
                    <m:r>
                      <a:rPr lang="it-IT" sz="2000" i="1">
                        <a:solidFill>
                          <a:schemeClr val="tx1">
                            <a:lumMod val="85000"/>
                          </a:schemeClr>
                        </a:solidFill>
                        <a:latin typeface="Cambria Math" panose="02040503050406030204" pitchFamily="18" charset="0"/>
                      </a:rPr>
                      <m:t>]</m:t>
                    </m:r>
                  </m:oMath>
                </a14:m>
                <a:r>
                  <a:rPr lang="it-IT" sz="2000" dirty="0">
                    <a:solidFill>
                      <a:schemeClr val="tx1">
                        <a:lumMod val="85000"/>
                      </a:schemeClr>
                    </a:solidFill>
                  </a:rPr>
                  <a:t>, è pari ad 1</a:t>
                </a:r>
              </a:p>
              <a:p>
                <a:pPr algn="just"/>
                <a:r>
                  <a:rPr lang="it-IT" sz="2000" dirty="0">
                    <a:solidFill>
                      <a:schemeClr val="tx1">
                        <a:lumMod val="85000"/>
                      </a:schemeClr>
                    </a:solidFill>
                  </a:rPr>
                  <a:t>In presenza di nodi multipli con molteplicità pari a k, la curva NURBS è una funzione di classe </a:t>
                </a:r>
                <a14:m>
                  <m:oMath xmlns:m="http://schemas.openxmlformats.org/officeDocument/2006/math">
                    <m:sSup>
                      <m:sSupPr>
                        <m:ctrlPr>
                          <a:rPr lang="it-IT" sz="2000" i="1">
                            <a:solidFill>
                              <a:schemeClr val="tx1">
                                <a:lumMod val="85000"/>
                              </a:schemeClr>
                            </a:solidFill>
                            <a:latin typeface="Cambria Math" panose="02040503050406030204" pitchFamily="18" charset="0"/>
                          </a:rPr>
                        </m:ctrlPr>
                      </m:sSupPr>
                      <m:e>
                        <m:r>
                          <m:rPr>
                            <m:sty m:val="p"/>
                          </m:rPr>
                          <a:rPr lang="it-IT" sz="2000">
                            <a:solidFill>
                              <a:schemeClr val="tx1">
                                <a:lumMod val="85000"/>
                              </a:schemeClr>
                            </a:solidFill>
                            <a:latin typeface="Cambria Math" panose="02040503050406030204" pitchFamily="18" charset="0"/>
                          </a:rPr>
                          <m:t>C</m:t>
                        </m:r>
                      </m:e>
                      <m:sup>
                        <m:r>
                          <m:rPr>
                            <m:sty m:val="p"/>
                          </m:rPr>
                          <a:rPr lang="it-IT" sz="2000">
                            <a:solidFill>
                              <a:schemeClr val="tx1">
                                <a:lumMod val="85000"/>
                              </a:schemeClr>
                            </a:solidFill>
                            <a:latin typeface="Cambria Math" panose="02040503050406030204" pitchFamily="18" charset="0"/>
                          </a:rPr>
                          <m:t>h</m:t>
                        </m:r>
                        <m:r>
                          <a:rPr lang="it-IT" sz="2000">
                            <a:solidFill>
                              <a:schemeClr val="tx1">
                                <a:lumMod val="85000"/>
                              </a:schemeClr>
                            </a:solidFill>
                            <a:latin typeface="Cambria Math" panose="02040503050406030204" pitchFamily="18" charset="0"/>
                          </a:rPr>
                          <m:t>−</m:t>
                        </m:r>
                        <m:r>
                          <m:rPr>
                            <m:sty m:val="p"/>
                          </m:rPr>
                          <a:rPr lang="it-IT" sz="2000">
                            <a:solidFill>
                              <a:schemeClr val="tx1">
                                <a:lumMod val="85000"/>
                              </a:schemeClr>
                            </a:solidFill>
                            <a:latin typeface="Cambria Math" panose="02040503050406030204" pitchFamily="18" charset="0"/>
                          </a:rPr>
                          <m:t>k</m:t>
                        </m:r>
                      </m:sup>
                    </m:sSup>
                  </m:oMath>
                </a14:m>
                <a:r>
                  <a:rPr lang="it-IT" sz="2000" dirty="0">
                    <a:solidFill>
                      <a:schemeClr val="tx1">
                        <a:lumMod val="85000"/>
                      </a:schemeClr>
                    </a:solidFill>
                  </a:rPr>
                  <a:t> </a:t>
                </a: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814182"/>
                <a:ext cx="9905998" cy="3461833"/>
              </a:xfrm>
              <a:blipFill>
                <a:blip r:embed="rId3"/>
                <a:stretch>
                  <a:fillRect l="-924" t="-1411" r="-677"/>
                </a:stretch>
              </a:blipFill>
            </p:spPr>
            <p:txBody>
              <a:bodyPr/>
              <a:lstStyle/>
              <a:p>
                <a:r>
                  <a:rPr lang="it-IT">
                    <a:noFill/>
                  </a:rPr>
                  <a:t> </a:t>
                </a:r>
              </a:p>
            </p:txBody>
          </p:sp>
        </mc:Fallback>
      </mc:AlternateContent>
    </p:spTree>
    <p:extLst>
      <p:ext uri="{BB962C8B-B14F-4D97-AF65-F5344CB8AC3E}">
        <p14:creationId xmlns:p14="http://schemas.microsoft.com/office/powerpoint/2010/main" val="1997062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Proprietà delle curve </a:t>
            </a:r>
            <a:r>
              <a:rPr lang="it-IT" sz="4400" dirty="0" err="1"/>
              <a:t>nurbs</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1814182"/>
                <a:ext cx="9905998" cy="3461833"/>
              </a:xfrm>
            </p:spPr>
            <p:txBody>
              <a:bodyPr>
                <a:noAutofit/>
              </a:bodyPr>
              <a:lstStyle/>
              <a:p>
                <a:pPr marL="342900" lvl="0" indent="-342900" algn="just">
                  <a:lnSpc>
                    <a:spcPct val="150000"/>
                  </a:lnSpc>
                  <a:buFont typeface="Symbol" panose="05050102010706020507" pitchFamily="18" charset="2"/>
                  <a:buChar char=""/>
                </a:pPr>
                <a:r>
                  <a:rPr lang="it-IT" sz="2000" dirty="0">
                    <a:solidFill>
                      <a:schemeClr val="tx1">
                        <a:lumMod val="85000"/>
                      </a:schemeClr>
                    </a:solidFill>
                    <a:ea typeface="Calibri" panose="020F0502020204030204" pitchFamily="34" charset="0"/>
                    <a:cs typeface="Times New Roman" panose="02020603050405020304" pitchFamily="18" charset="0"/>
                  </a:rPr>
                  <a:t>Dato un nodo di molteplicità </a:t>
                </a:r>
                <a14:m>
                  <m:oMath xmlns:m="http://schemas.openxmlformats.org/officeDocument/2006/math">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h</m:t>
                    </m:r>
                    <m:r>
                      <a:rPr lang="it-IT" sz="2000" i="1">
                        <a:solidFill>
                          <a:schemeClr val="tx1">
                            <a:lumMod val="85000"/>
                          </a:schemeClr>
                        </a:solidFill>
                        <a:latin typeface="Cambria Math" panose="02040503050406030204" pitchFamily="18" charset="0"/>
                        <a:ea typeface="Calibri" panose="020F0502020204030204" pitchFamily="34" charset="0"/>
                        <a:cs typeface="Times New Roman" panose="02020603050405020304" pitchFamily="18" charset="0"/>
                      </a:rPr>
                      <m:t>+1</m:t>
                    </m:r>
                  </m:oMath>
                </a14:m>
                <a:r>
                  <a:rPr lang="it-IT" sz="2000" dirty="0">
                    <a:solidFill>
                      <a:schemeClr val="tx1">
                        <a:lumMod val="85000"/>
                      </a:schemeClr>
                    </a:solidFill>
                    <a:ea typeface="Times New Roman" panose="02020603050405020304" pitchFamily="18" charset="0"/>
                    <a:cs typeface="Times New Roman" panose="02020603050405020304" pitchFamily="18" charset="0"/>
                  </a:rPr>
                  <a:t>, la curva NURBS passa esattamente per il punto di controllo associato a tale nodo;</a:t>
                </a:r>
                <a:endParaRPr lang="it-IT" sz="2000" dirty="0">
                  <a:solidFill>
                    <a:schemeClr val="tx1">
                      <a:lumMod val="85000"/>
                    </a:schemeClr>
                  </a:solidFill>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t-IT" sz="2000" dirty="0">
                    <a:solidFill>
                      <a:schemeClr val="tx1">
                        <a:lumMod val="85000"/>
                      </a:schemeClr>
                    </a:solidFill>
                    <a:ea typeface="Times New Roman" panose="02020603050405020304" pitchFamily="18" charset="0"/>
                    <a:cs typeface="Times New Roman" panose="02020603050405020304" pitchFamily="18" charset="0"/>
                  </a:rPr>
                  <a:t>Sia </a:t>
                </a:r>
                <a14:m>
                  <m:oMath xmlns:m="http://schemas.openxmlformats.org/officeDocument/2006/math">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𝑃</m:t>
                        </m:r>
                      </m:e>
                      <m:sub>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it-IT" sz="2000" dirty="0">
                    <a:solidFill>
                      <a:schemeClr val="tx1">
                        <a:lumMod val="85000"/>
                      </a:schemeClr>
                    </a:solidFill>
                    <a:ea typeface="Times New Roman" panose="02020603050405020304" pitchFamily="18" charset="0"/>
                    <a:cs typeface="Times New Roman" panose="02020603050405020304" pitchFamily="18" charset="0"/>
                  </a:rPr>
                  <a:t> un punto di controllo di molteplicità pari a </a:t>
                </a:r>
                <a14:m>
                  <m:oMath xmlns:m="http://schemas.openxmlformats.org/officeDocument/2006/math">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𝑘</m:t>
                    </m:r>
                  </m:oMath>
                </a14:m>
                <a:r>
                  <a:rPr lang="it-IT" sz="2000" dirty="0">
                    <a:solidFill>
                      <a:schemeClr val="tx1">
                        <a:lumMod val="85000"/>
                      </a:schemeClr>
                    </a:solidFill>
                    <a:ea typeface="Times New Roman" panose="02020603050405020304" pitchFamily="18" charset="0"/>
                    <a:cs typeface="Times New Roman" panose="02020603050405020304" pitchFamily="18" charset="0"/>
                  </a:rPr>
                  <a:t>, allora la curva NURBS </a:t>
                </a:r>
                <a14:m>
                  <m:oMath xmlns:m="http://schemas.openxmlformats.org/officeDocument/2006/math">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𝐶</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𝑡</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it-IT" sz="2000" dirty="0">
                    <a:solidFill>
                      <a:schemeClr val="tx1">
                        <a:lumMod val="85000"/>
                      </a:schemeClr>
                    </a:solidFill>
                    <a:ea typeface="Times New Roman" panose="02020603050405020304" pitchFamily="18" charset="0"/>
                    <a:cs typeface="Times New Roman" panose="02020603050405020304" pitchFamily="18" charset="0"/>
                  </a:rPr>
                  <a:t> risultante sarà una funzione di classe </a:t>
                </a:r>
                <a14:m>
                  <m:oMath xmlns:m="http://schemas.openxmlformats.org/officeDocument/2006/math">
                    <m:sSup>
                      <m:sSup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𝐶</m:t>
                        </m:r>
                      </m:e>
                      <m:sup>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h</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𝑘</m:t>
                        </m:r>
                      </m:sup>
                    </m:sSup>
                  </m:oMath>
                </a14:m>
                <a:r>
                  <a:rPr lang="it-IT" sz="2000" dirty="0">
                    <a:solidFill>
                      <a:schemeClr val="tx1">
                        <a:lumMod val="85000"/>
                      </a:schemeClr>
                    </a:solidFill>
                    <a:ea typeface="Times New Roman" panose="02020603050405020304" pitchFamily="18" charset="0"/>
                    <a:cs typeface="Times New Roman" panose="02020603050405020304" pitchFamily="18" charset="0"/>
                  </a:rPr>
                  <a:t>;</a:t>
                </a:r>
                <a:endParaRPr lang="it-IT" sz="2000" dirty="0">
                  <a:solidFill>
                    <a:schemeClr val="tx1">
                      <a:lumMod val="85000"/>
                    </a:schemeClr>
                  </a:solidFill>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it-IT" sz="2000" dirty="0">
                    <a:solidFill>
                      <a:schemeClr val="tx1">
                        <a:lumMod val="85000"/>
                      </a:schemeClr>
                    </a:solidFill>
                    <a:ea typeface="Times New Roman" panose="02020603050405020304" pitchFamily="18" charset="0"/>
                    <a:cs typeface="Times New Roman" panose="02020603050405020304" pitchFamily="18" charset="0"/>
                  </a:rPr>
                  <a:t>Dato un punto di controllo </a:t>
                </a:r>
                <a14:m>
                  <m:oMath xmlns:m="http://schemas.openxmlformats.org/officeDocument/2006/math">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𝑃</m:t>
                        </m:r>
                      </m:e>
                      <m:sub>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it-IT" sz="2000" dirty="0">
                    <a:solidFill>
                      <a:schemeClr val="tx1">
                        <a:lumMod val="85000"/>
                      </a:schemeClr>
                    </a:solidFill>
                    <a:ea typeface="Times New Roman" panose="02020603050405020304" pitchFamily="18" charset="0"/>
                    <a:cs typeface="Times New Roman" panose="02020603050405020304" pitchFamily="18" charset="0"/>
                  </a:rPr>
                  <a:t> di molteplicità </a:t>
                </a:r>
                <a14:m>
                  <m:oMath xmlns:m="http://schemas.openxmlformats.org/officeDocument/2006/math">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𝑘</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h</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+1</m:t>
                    </m:r>
                  </m:oMath>
                </a14:m>
                <a:r>
                  <a:rPr lang="it-IT" sz="2000" dirty="0">
                    <a:solidFill>
                      <a:schemeClr val="tx1">
                        <a:lumMod val="85000"/>
                      </a:schemeClr>
                    </a:solidFill>
                    <a:ea typeface="Times New Roman" panose="02020603050405020304" pitchFamily="18" charset="0"/>
                    <a:cs typeface="Times New Roman" panose="02020603050405020304" pitchFamily="18" charset="0"/>
                  </a:rPr>
                  <a:t>, allora la curva </a:t>
                </a:r>
                <a14:m>
                  <m:oMath xmlns:m="http://schemas.openxmlformats.org/officeDocument/2006/math">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𝐶</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𝑡</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it-IT" sz="2000" dirty="0">
                    <a:solidFill>
                      <a:schemeClr val="tx1">
                        <a:lumMod val="85000"/>
                      </a:schemeClr>
                    </a:solidFill>
                    <a:ea typeface="Times New Roman" panose="02020603050405020304" pitchFamily="18" charset="0"/>
                    <a:cs typeface="Times New Roman" panose="02020603050405020304" pitchFamily="18" charset="0"/>
                  </a:rPr>
                  <a:t> passerà esattamente per il punto </a:t>
                </a:r>
                <a14:m>
                  <m:oMath xmlns:m="http://schemas.openxmlformats.org/officeDocument/2006/math">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𝑃</m:t>
                        </m:r>
                      </m:e>
                      <m:sub>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it-IT" sz="2000" dirty="0">
                    <a:solidFill>
                      <a:schemeClr val="tx1">
                        <a:lumMod val="85000"/>
                      </a:schemeClr>
                    </a:solidFill>
                    <a:ea typeface="Times New Roman" panose="02020603050405020304" pitchFamily="18" charset="0"/>
                    <a:cs typeface="Times New Roman" panose="02020603050405020304" pitchFamily="18" charset="0"/>
                  </a:rPr>
                  <a:t>;</a:t>
                </a:r>
                <a:endParaRPr lang="it-IT" sz="2000" dirty="0">
                  <a:solidFill>
                    <a:schemeClr val="tx1">
                      <a:lumMod val="85000"/>
                    </a:schemeClr>
                  </a:solidFill>
                  <a:ea typeface="Calibri" panose="020F0502020204030204" pitchFamily="34" charset="0"/>
                  <a:cs typeface="Times New Roman" panose="02020603050405020304" pitchFamily="18" charset="0"/>
                </a:endParaRPr>
              </a:p>
              <a:p>
                <a:pPr marL="342900" lvl="0" indent="-342900" algn="just">
                  <a:lnSpc>
                    <a:spcPct val="150000"/>
                  </a:lnSpc>
                  <a:spcAft>
                    <a:spcPts val="400"/>
                  </a:spcAft>
                  <a:buFont typeface="Symbol" panose="05050102010706020507" pitchFamily="18" charset="2"/>
                  <a:buChar char=""/>
                </a:pPr>
                <a:r>
                  <a:rPr lang="it-IT" sz="2000" dirty="0">
                    <a:solidFill>
                      <a:schemeClr val="tx1">
                        <a:lumMod val="75000"/>
                      </a:schemeClr>
                    </a:solidFill>
                    <a:ea typeface="Times New Roman" panose="02020603050405020304" pitchFamily="18" charset="0"/>
                    <a:cs typeface="Times New Roman" panose="02020603050405020304" pitchFamily="18" charset="0"/>
                  </a:rPr>
                  <a:t>Strong convex-hull</a:t>
                </a:r>
                <a:r>
                  <a:rPr lang="it-IT" sz="2000" dirty="0">
                    <a:solidFill>
                      <a:schemeClr val="tx1">
                        <a:lumMod val="85000"/>
                      </a:schemeClr>
                    </a:solidFill>
                    <a:ea typeface="Times New Roman" panose="02020603050405020304" pitchFamily="18" charset="0"/>
                    <a:cs typeface="Times New Roman" panose="02020603050405020304" pitchFamily="18" charset="0"/>
                  </a:rPr>
                  <a:t>: la curva </a:t>
                </a:r>
                <a14:m>
                  <m:oMath xmlns:m="http://schemas.openxmlformats.org/officeDocument/2006/math">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𝐶</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𝑡</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oMath>
                </a14:m>
                <a:r>
                  <a:rPr lang="it-IT" sz="2000" dirty="0">
                    <a:solidFill>
                      <a:schemeClr val="tx1">
                        <a:lumMod val="85000"/>
                      </a:schemeClr>
                    </a:solidFill>
                    <a:ea typeface="Times New Roman" panose="02020603050405020304" pitchFamily="18" charset="0"/>
                    <a:cs typeface="Times New Roman" panose="02020603050405020304" pitchFamily="18" charset="0"/>
                  </a:rPr>
                  <a:t> è contenuta nel dominio convesso generato dai suoi punti di controllo (se </a:t>
                </a:r>
                <a14:m>
                  <m:oMath xmlns:m="http://schemas.openxmlformats.org/officeDocument/2006/math">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𝑤</m:t>
                        </m:r>
                      </m:e>
                      <m:sub>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sub>
                    </m:sSub>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≥0 ∀</m:t>
                    </m:r>
                    <m: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𝑖</m:t>
                    </m:r>
                  </m:oMath>
                </a14:m>
                <a:r>
                  <a:rPr lang="it-IT" sz="2000" dirty="0">
                    <a:solidFill>
                      <a:schemeClr val="tx1">
                        <a:lumMod val="85000"/>
                      </a:schemeClr>
                    </a:solidFill>
                    <a:ea typeface="Times New Roman" panose="02020603050405020304" pitchFamily="18" charset="0"/>
                    <a:cs typeface="Times New Roman" panose="02020603050405020304" pitchFamily="18" charset="0"/>
                  </a:rPr>
                  <a:t>);</a:t>
                </a:r>
                <a:endParaRPr lang="it-IT" sz="2000" dirty="0">
                  <a:solidFill>
                    <a:schemeClr val="tx1">
                      <a:lumMod val="85000"/>
                    </a:schemeClr>
                  </a:solidFill>
                  <a:ea typeface="Calibri" panose="020F0502020204030204" pitchFamily="34" charset="0"/>
                  <a:cs typeface="Times New Roman" panose="02020603050405020304" pitchFamily="18" charset="0"/>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1814182"/>
                <a:ext cx="9905998" cy="3461833"/>
              </a:xfrm>
              <a:blipFill>
                <a:blip r:embed="rId3"/>
                <a:stretch>
                  <a:fillRect l="-1047" t="-882" r="-677" b="-21517"/>
                </a:stretch>
              </a:blipFill>
            </p:spPr>
            <p:txBody>
              <a:bodyPr/>
              <a:lstStyle/>
              <a:p>
                <a:r>
                  <a:rPr lang="it-IT">
                    <a:noFill/>
                  </a:rPr>
                  <a:t> </a:t>
                </a:r>
              </a:p>
            </p:txBody>
          </p:sp>
        </mc:Fallback>
      </mc:AlternateContent>
    </p:spTree>
    <p:extLst>
      <p:ext uri="{BB962C8B-B14F-4D97-AF65-F5344CB8AC3E}">
        <p14:creationId xmlns:p14="http://schemas.microsoft.com/office/powerpoint/2010/main" val="381853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Invarianza nelle trasformazioni affini</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2158566"/>
                <a:ext cx="9905998" cy="3461833"/>
              </a:xfrm>
            </p:spPr>
            <p:txBody>
              <a:bodyPr>
                <a:noAutofit/>
              </a:bodyPr>
              <a:lstStyle/>
              <a:p>
                <a:pPr algn="just"/>
                <a:r>
                  <a:rPr lang="it-IT" sz="2000" dirty="0">
                    <a:solidFill>
                      <a:schemeClr val="tx1">
                        <a:lumMod val="85000"/>
                      </a:schemeClr>
                    </a:solidFill>
                  </a:rPr>
                  <a:t>L’ultima proprietà delle curve NURBS è l’invarianza alle trasformazioni affini, </a:t>
                </a:r>
                <a:r>
                  <a:rPr lang="it-IT" sz="2000" dirty="0">
                    <a:solidFill>
                      <a:schemeClr val="tx1">
                        <a:lumMod val="85000"/>
                      </a:schemeClr>
                    </a:solidFill>
                    <a:ea typeface="Segoe UI Emoji" panose="020B0502040204020203" pitchFamily="34" charset="0"/>
                  </a:rPr>
                  <a:t>d</a:t>
                </a:r>
                <a:r>
                  <a:rPr lang="it-IT" altLang="it-IT" sz="2000" dirty="0">
                    <a:solidFill>
                      <a:schemeClr val="tx1">
                        <a:lumMod val="85000"/>
                      </a:schemeClr>
                    </a:solidFill>
                    <a:ea typeface="Segoe UI Emoji" panose="020B0502040204020203" pitchFamily="34" charset="0"/>
                    <a:cs typeface="Segoe UI Emoji" panose="020B0502040204020203" pitchFamily="34" charset="0"/>
                  </a:rPr>
                  <a:t>ato un generico punto di controllo P, si definisce precisamente come 	A[P]=L[P]+T</a:t>
                </a:r>
              </a:p>
              <a:p>
                <a:pPr algn="just"/>
                <a:r>
                  <a:rPr lang="it-IT" sz="2000" dirty="0">
                    <a:solidFill>
                      <a:schemeClr val="tx1">
                        <a:lumMod val="85000"/>
                      </a:schemeClr>
                    </a:solidFill>
                    <a:ea typeface="Segoe UI Emoji" panose="020B0502040204020203" pitchFamily="34" charset="0"/>
                  </a:rPr>
                  <a:t>Detta C(u) la generica curva NURBS allora </a:t>
                </a:r>
                <a14:m>
                  <m:oMath xmlns:m="http://schemas.openxmlformats.org/officeDocument/2006/math">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A</m:t>
                    </m:r>
                    <m:d>
                      <m:dPr>
                        <m:begChr m:val="["/>
                        <m:endChr m:val="]"/>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C</m:t>
                        </m:r>
                        <m:d>
                          <m:d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u</m:t>
                            </m:r>
                          </m:e>
                        </m:d>
                      </m:e>
                    </m:d>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L</m:t>
                    </m:r>
                    <m:d>
                      <m:dPr>
                        <m:begChr m:val="["/>
                        <m:endChr m:val="]"/>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C</m:t>
                        </m:r>
                        <m:d>
                          <m:d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u</m:t>
                            </m:r>
                          </m:e>
                        </m:d>
                      </m:e>
                    </m:d>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T</m:t>
                    </m:r>
                  </m:oMath>
                </a14:m>
                <a:r>
                  <a:rPr lang="it-IT" sz="2000" dirty="0">
                    <a:solidFill>
                      <a:schemeClr val="tx1">
                        <a:lumMod val="85000"/>
                      </a:schemeClr>
                    </a:solidFill>
                  </a:rPr>
                  <a:t> dalla definizione di curva NUURBS si ottiene che </a:t>
                </a:r>
                <a14:m>
                  <m:oMath xmlns:m="http://schemas.openxmlformats.org/officeDocument/2006/math">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L</m:t>
                    </m:r>
                    <m:d>
                      <m:dPr>
                        <m:begChr m:val="["/>
                        <m:endChr m:val="]"/>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C</m:t>
                        </m:r>
                        <m:d>
                          <m:d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u</m:t>
                            </m:r>
                          </m:e>
                        </m:d>
                      </m:e>
                    </m:d>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i</m:t>
                        </m:r>
                      </m:sub>
                      <m:sup/>
                      <m:e>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L</m:t>
                        </m:r>
                        <m:d>
                          <m:dPr>
                            <m:begChr m:val="["/>
                            <m:endChr m:val="]"/>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P</m:t>
                                </m:r>
                              </m:e>
                              <m:sub>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i</m:t>
                                </m:r>
                              </m:sub>
                            </m:sSub>
                          </m:e>
                        </m:d>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R</m:t>
                            </m:r>
                          </m:e>
                          <m:sub>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i</m:t>
                            </m:r>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h</m:t>
                            </m:r>
                          </m:sub>
                        </m:sSub>
                        <m:d>
                          <m:d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u</m:t>
                            </m:r>
                          </m:e>
                        </m:d>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e>
                    </m:nary>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T</m:t>
                    </m:r>
                  </m:oMath>
                </a14:m>
                <a:r>
                  <a:rPr lang="it-IT" sz="2000" b="1" dirty="0">
                    <a:solidFill>
                      <a:schemeClr val="tx1">
                        <a:lumMod val="85000"/>
                      </a:schemeClr>
                    </a:solidFill>
                    <a:ea typeface="Times New Roman" panose="02020603050405020304" pitchFamily="18" charset="0"/>
                    <a:cs typeface="Times New Roman" panose="02020603050405020304" pitchFamily="18" charset="0"/>
                  </a:rPr>
                  <a:t> </a:t>
                </a:r>
              </a:p>
              <a:p>
                <a:pPr algn="just"/>
                <a:r>
                  <a:rPr lang="it-IT" sz="2000" dirty="0">
                    <a:solidFill>
                      <a:schemeClr val="tx1">
                        <a:lumMod val="85000"/>
                      </a:schemeClr>
                    </a:solidFill>
                    <a:ea typeface="Times New Roman" panose="02020603050405020304" pitchFamily="18" charset="0"/>
                    <a:cs typeface="Times New Roman" panose="02020603050405020304" pitchFamily="18" charset="0"/>
                  </a:rPr>
                  <a:t>Possiamo riscrivere l’uguaglianza come </a:t>
                </a:r>
                <a14:m>
                  <m:oMath xmlns:m="http://schemas.openxmlformats.org/officeDocument/2006/math">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A</m:t>
                    </m:r>
                    <m:d>
                      <m:dPr>
                        <m:begChr m:val="["/>
                        <m:endChr m:val="]"/>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C</m:t>
                        </m:r>
                        <m:d>
                          <m:d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u</m:t>
                            </m:r>
                          </m:e>
                        </m:d>
                      </m:e>
                    </m:d>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i</m:t>
                        </m:r>
                      </m:sub>
                      <m:sup/>
                      <m:e>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L</m:t>
                        </m:r>
                        <m:d>
                          <m:dPr>
                            <m:begChr m:val="["/>
                            <m:endChr m:val="]"/>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P</m:t>
                                </m:r>
                              </m:e>
                              <m:sub>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i</m:t>
                                </m:r>
                              </m:sub>
                            </m:sSub>
                          </m:e>
                        </m:d>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R</m:t>
                            </m:r>
                          </m:e>
                          <m:sub>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i</m:t>
                            </m:r>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h</m:t>
                            </m:r>
                          </m:sub>
                        </m:sSub>
                        <m:d>
                          <m:d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u</m:t>
                            </m:r>
                          </m:e>
                        </m:d>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e>
                    </m:nary>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T</m:t>
                    </m:r>
                  </m:oMath>
                </a14:m>
                <a:endParaRPr lang="it-IT" sz="2000" dirty="0">
                  <a:solidFill>
                    <a:schemeClr val="tx1">
                      <a:lumMod val="85000"/>
                    </a:schemeClr>
                  </a:solidFill>
                  <a:cs typeface="Times New Roman" panose="02020603050405020304" pitchFamily="18" charset="0"/>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2158566"/>
                <a:ext cx="9905998" cy="3461833"/>
              </a:xfrm>
              <a:blipFill>
                <a:blip r:embed="rId3"/>
                <a:stretch>
                  <a:fillRect l="-924" t="-1585" r="-677"/>
                </a:stretch>
              </a:blipFill>
            </p:spPr>
            <p:txBody>
              <a:bodyPr/>
              <a:lstStyle/>
              <a:p>
                <a:r>
                  <a:rPr lang="it-IT">
                    <a:noFill/>
                  </a:rPr>
                  <a:t> </a:t>
                </a:r>
              </a:p>
            </p:txBody>
          </p:sp>
        </mc:Fallback>
      </mc:AlternateContent>
    </p:spTree>
    <p:extLst>
      <p:ext uri="{BB962C8B-B14F-4D97-AF65-F5344CB8AC3E}">
        <p14:creationId xmlns:p14="http://schemas.microsoft.com/office/powerpoint/2010/main" val="1642429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Invarianza nelle trasformazioni affini</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1143001" y="2158566"/>
                <a:ext cx="10138558" cy="3461833"/>
              </a:xfrm>
            </p:spPr>
            <p:txBody>
              <a:bodyPr>
                <a:noAutofit/>
              </a:bodyPr>
              <a:lstStyle/>
              <a:p>
                <a:pPr algn="just"/>
                <a:r>
                  <a:rPr lang="it-IT" sz="2000" dirty="0">
                    <a:solidFill>
                      <a:schemeClr val="tx1">
                        <a:lumMod val="85000"/>
                      </a:schemeClr>
                    </a:solidFill>
                    <a:latin typeface="+mj-lt"/>
                  </a:rPr>
                  <a:t>Se invece consideriamo la curva NURBS costruita con le trasformate affini dei punti di controllo</a:t>
                </a:r>
                <a:r>
                  <a:rPr lang="it-IT" sz="2000" dirty="0">
                    <a:solidFill>
                      <a:schemeClr val="tx1">
                        <a:lumMod val="85000"/>
                      </a:schemeClr>
                    </a:solidFill>
                    <a:latin typeface="+mj-lt"/>
                    <a:cs typeface="Times New Roman" panose="02020603050405020304" pitchFamily="18" charset="0"/>
                  </a:rPr>
                  <a:t> </a:t>
                </a:r>
                <a14:m>
                  <m:oMath xmlns:m="http://schemas.openxmlformats.org/officeDocument/2006/math">
                    <m:nary>
                      <m:naryPr>
                        <m:chr m:val="∑"/>
                        <m:limLoc m:val="undOvr"/>
                        <m:supHide m:val="on"/>
                        <m:ctrlPr>
                          <a:rPr lang="it-IT" sz="2000" i="1" smtClean="0">
                            <a:solidFill>
                              <a:schemeClr val="tx1">
                                <a:lumMod val="85000"/>
                              </a:schemeClr>
                            </a:solidFill>
                            <a:latin typeface="Cambria Math" panose="02040503050406030204" pitchFamily="18" charset="0"/>
                          </a:rPr>
                        </m:ctrlPr>
                      </m:naryPr>
                      <m:sub>
                        <m:r>
                          <a:rPr lang="it-IT" sz="2000" i="1">
                            <a:solidFill>
                              <a:schemeClr val="tx1">
                                <a:lumMod val="85000"/>
                              </a:schemeClr>
                            </a:solidFill>
                            <a:latin typeface="Cambria Math" panose="02040503050406030204" pitchFamily="18" charset="0"/>
                          </a:rPr>
                          <m:t>𝑖</m:t>
                        </m:r>
                      </m:sub>
                      <m:sup/>
                      <m:e>
                        <m:r>
                          <a:rPr lang="it-IT" sz="2000" i="1">
                            <a:solidFill>
                              <a:schemeClr val="tx1">
                                <a:lumMod val="85000"/>
                              </a:schemeClr>
                            </a:solidFill>
                            <a:latin typeface="Cambria Math" panose="02040503050406030204" pitchFamily="18" charset="0"/>
                          </a:rPr>
                          <m:t>𝐴</m:t>
                        </m:r>
                        <m:d>
                          <m:dPr>
                            <m:begChr m:val="["/>
                            <m:endChr m:val="]"/>
                            <m:ctrlPr>
                              <a:rPr lang="it-IT" sz="2000" i="1">
                                <a:solidFill>
                                  <a:schemeClr val="tx1">
                                    <a:lumMod val="85000"/>
                                  </a:schemeClr>
                                </a:solidFill>
                                <a:latin typeface="Cambria Math" panose="02040503050406030204" pitchFamily="18" charset="0"/>
                              </a:rPr>
                            </m:ctrlPr>
                          </m:dPr>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Sub>
                          </m:e>
                        </m:d>
                        <m:sSub>
                          <m:sSubPr>
                            <m:ctrlPr>
                              <a:rPr lang="it-IT" sz="2000" i="1" smtClean="0">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d>
                          <m:dPr>
                            <m:ctrlPr>
                              <a:rPr lang="it-IT" sz="2000" i="1">
                                <a:solidFill>
                                  <a:schemeClr val="tx1">
                                    <a:lumMod val="85000"/>
                                  </a:schemeClr>
                                </a:solidFill>
                                <a:latin typeface="Cambria Math" panose="02040503050406030204" pitchFamily="18" charset="0"/>
                              </a:rPr>
                            </m:ctrlPr>
                          </m:dPr>
                          <m:e>
                            <m:r>
                              <a:rPr lang="it-IT" sz="2000" b="0" i="1" smtClean="0">
                                <a:solidFill>
                                  <a:schemeClr val="tx1">
                                    <a:lumMod val="85000"/>
                                  </a:schemeClr>
                                </a:solidFill>
                                <a:latin typeface="Cambria Math" panose="02040503050406030204" pitchFamily="18" charset="0"/>
                              </a:rPr>
                              <m:t>𝑢</m:t>
                            </m:r>
                          </m:e>
                        </m:d>
                        <m:r>
                          <a:rPr lang="it-IT" sz="2000" i="1">
                            <a:solidFill>
                              <a:schemeClr val="tx1">
                                <a:lumMod val="85000"/>
                              </a:schemeClr>
                            </a:solidFill>
                            <a:latin typeface="Cambria Math" panose="02040503050406030204" pitchFamily="18" charset="0"/>
                          </a:rPr>
                          <m:t>=</m:t>
                        </m:r>
                        <m:nary>
                          <m:naryPr>
                            <m:chr m:val="∑"/>
                            <m:limLoc m:val="undOvr"/>
                            <m:supHide m:val="on"/>
                            <m:ctrlPr>
                              <a:rPr lang="it-IT" sz="2000" i="1">
                                <a:solidFill>
                                  <a:schemeClr val="tx1">
                                    <a:lumMod val="85000"/>
                                  </a:schemeClr>
                                </a:solidFill>
                                <a:latin typeface="Cambria Math" panose="02040503050406030204" pitchFamily="18" charset="0"/>
                              </a:rPr>
                            </m:ctrlPr>
                          </m:naryPr>
                          <m:sub>
                            <m:r>
                              <a:rPr lang="it-IT" sz="2000" i="1">
                                <a:solidFill>
                                  <a:schemeClr val="tx1">
                                    <a:lumMod val="85000"/>
                                  </a:schemeClr>
                                </a:solidFill>
                                <a:latin typeface="Cambria Math" panose="02040503050406030204" pitchFamily="18" charset="0"/>
                              </a:rPr>
                              <m:t>𝑖</m:t>
                            </m:r>
                          </m:sub>
                          <m:sup/>
                          <m:e>
                            <m:d>
                              <m:dPr>
                                <m:begChr m:val="{"/>
                                <m:endChr m:val="}"/>
                                <m:ctrlPr>
                                  <a:rPr lang="it-IT" sz="2000" b="0" i="1" smtClean="0">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𝐿</m:t>
                                </m:r>
                                <m:d>
                                  <m:dPr>
                                    <m:begChr m:val="["/>
                                    <m:endChr m:val="]"/>
                                    <m:ctrlPr>
                                      <a:rPr lang="it-IT" sz="2000" i="1">
                                        <a:solidFill>
                                          <a:schemeClr val="tx1">
                                            <a:lumMod val="85000"/>
                                          </a:schemeClr>
                                        </a:solidFill>
                                        <a:latin typeface="Cambria Math" panose="02040503050406030204" pitchFamily="18" charset="0"/>
                                      </a:rPr>
                                    </m:ctrlPr>
                                  </m:dPr>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Sub>
                                  </m:e>
                                </m:d>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𝑇</m:t>
                                </m:r>
                              </m:e>
                            </m:d>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𝑢</m:t>
                                </m:r>
                              </m:e>
                            </m:d>
                          </m:e>
                        </m:nary>
                      </m:e>
                    </m:nary>
                    <m:r>
                      <a:rPr lang="it-IT" sz="2000" b="0" i="1" smtClean="0">
                        <a:solidFill>
                          <a:schemeClr val="tx1">
                            <a:lumMod val="85000"/>
                          </a:schemeClr>
                        </a:solidFill>
                        <a:latin typeface="Cambria Math" panose="02040503050406030204" pitchFamily="18" charset="0"/>
                      </a:rPr>
                      <m:t>=</m:t>
                    </m:r>
                    <m:nary>
                      <m:naryPr>
                        <m:chr m:val="∑"/>
                        <m:limLoc m:val="undOvr"/>
                        <m:supHide m:val="on"/>
                        <m:ctrlPr>
                          <a:rPr lang="it-IT" sz="2000" i="1">
                            <a:solidFill>
                              <a:schemeClr val="tx1">
                                <a:lumMod val="85000"/>
                              </a:schemeClr>
                            </a:solidFill>
                            <a:latin typeface="Cambria Math" panose="02040503050406030204" pitchFamily="18" charset="0"/>
                          </a:rPr>
                        </m:ctrlPr>
                      </m:naryPr>
                      <m:sub>
                        <m:r>
                          <a:rPr lang="it-IT" sz="2000" i="1">
                            <a:solidFill>
                              <a:schemeClr val="tx1">
                                <a:lumMod val="85000"/>
                              </a:schemeClr>
                            </a:solidFill>
                            <a:latin typeface="Cambria Math" panose="02040503050406030204" pitchFamily="18" charset="0"/>
                          </a:rPr>
                          <m:t>𝑖</m:t>
                        </m:r>
                      </m:sub>
                      <m:sup/>
                      <m:e>
                        <m:d>
                          <m:dPr>
                            <m:begChr m:val="{"/>
                            <m:endChr m:val="}"/>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𝐿</m:t>
                            </m:r>
                            <m:d>
                              <m:dPr>
                                <m:begChr m:val="["/>
                                <m:endChr m:val="]"/>
                                <m:ctrlPr>
                                  <a:rPr lang="it-IT" sz="2000" i="1">
                                    <a:solidFill>
                                      <a:schemeClr val="tx1">
                                        <a:lumMod val="85000"/>
                                      </a:schemeClr>
                                    </a:solidFill>
                                    <a:latin typeface="Cambria Math" panose="02040503050406030204" pitchFamily="18" charset="0"/>
                                  </a:rPr>
                                </m:ctrlPr>
                              </m:dPr>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Sub>
                              </m:e>
                            </m:d>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𝑡</m:t>
                                </m:r>
                              </m:e>
                            </m:d>
                          </m:e>
                        </m:d>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𝑇</m:t>
                        </m:r>
                        <m:nary>
                          <m:naryPr>
                            <m:chr m:val="∑"/>
                            <m:limLoc m:val="undOvr"/>
                            <m:supHide m:val="on"/>
                            <m:ctrlPr>
                              <a:rPr lang="it-IT" sz="2000" i="1">
                                <a:solidFill>
                                  <a:schemeClr val="tx1">
                                    <a:lumMod val="85000"/>
                                  </a:schemeClr>
                                </a:solidFill>
                                <a:latin typeface="Cambria Math" panose="02040503050406030204" pitchFamily="18" charset="0"/>
                              </a:rPr>
                            </m:ctrlPr>
                          </m:naryPr>
                          <m:sub>
                            <m:r>
                              <a:rPr lang="it-IT" sz="2000" i="1">
                                <a:solidFill>
                                  <a:schemeClr val="tx1">
                                    <a:lumMod val="85000"/>
                                  </a:schemeClr>
                                </a:solidFill>
                                <a:latin typeface="Cambria Math" panose="02040503050406030204" pitchFamily="18" charset="0"/>
                              </a:rPr>
                              <m:t>𝑖</m:t>
                            </m:r>
                          </m:sub>
                          <m:sup/>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𝑡</m:t>
                            </m:r>
                            <m:r>
                              <a:rPr lang="it-IT" sz="2000" i="1">
                                <a:solidFill>
                                  <a:schemeClr val="tx1">
                                    <a:lumMod val="85000"/>
                                  </a:schemeClr>
                                </a:solidFill>
                                <a:latin typeface="Cambria Math" panose="02040503050406030204" pitchFamily="18" charset="0"/>
                              </a:rPr>
                              <m:t>)</m:t>
                            </m:r>
                          </m:e>
                        </m:nary>
                      </m:e>
                    </m:nary>
                    <m:r>
                      <a:rPr lang="it-IT" sz="2000" b="0" i="1" smtClean="0">
                        <a:solidFill>
                          <a:schemeClr val="tx1">
                            <a:lumMod val="85000"/>
                          </a:schemeClr>
                        </a:solidFill>
                        <a:latin typeface="Cambria Math" panose="02040503050406030204" pitchFamily="18" charset="0"/>
                      </a:rPr>
                      <m:t>= </m:t>
                    </m:r>
                    <m:nary>
                      <m:naryPr>
                        <m:chr m:val="∑"/>
                        <m:limLoc m:val="undOvr"/>
                        <m:supHide m:val="on"/>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i</m:t>
                        </m:r>
                      </m:sub>
                      <m:sup/>
                      <m:e>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L</m:t>
                        </m:r>
                        <m:d>
                          <m:dPr>
                            <m:begChr m:val="["/>
                            <m:endChr m:val="]"/>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P</m:t>
                                </m:r>
                              </m:e>
                              <m:sub>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i</m:t>
                                </m:r>
                              </m:sub>
                            </m:sSub>
                          </m:e>
                        </m:d>
                        <m:sSub>
                          <m:sSub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R</m:t>
                            </m:r>
                          </m:e>
                          <m:sub>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i</m:t>
                            </m:r>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h</m:t>
                            </m:r>
                          </m:sub>
                        </m:sSub>
                        <m:d>
                          <m:dPr>
                            <m:ctrlPr>
                              <a:rPr lang="it-IT" sz="2000" i="1">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u</m:t>
                            </m:r>
                          </m:e>
                        </m:d>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e>
                    </m:nary>
                    <m: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it-IT" sz="2000">
                        <a:solidFill>
                          <a:schemeClr val="tx1">
                            <a:lumMod val="85000"/>
                          </a:schemeClr>
                        </a:solidFill>
                        <a:latin typeface="Cambria Math" panose="02040503050406030204" pitchFamily="18" charset="0"/>
                        <a:ea typeface="Times New Roman" panose="02020603050405020304" pitchFamily="18" charset="0"/>
                        <a:cs typeface="Times New Roman" panose="02020603050405020304" pitchFamily="18" charset="0"/>
                      </a:rPr>
                      <m:t>T</m:t>
                    </m:r>
                  </m:oMath>
                </a14:m>
                <a:endParaRPr lang="it-IT" sz="2000" dirty="0">
                  <a:solidFill>
                    <a:schemeClr val="tx1">
                      <a:lumMod val="85000"/>
                    </a:schemeClr>
                  </a:solidFill>
                  <a:latin typeface="+mj-lt"/>
                  <a:ea typeface="Times New Roman" panose="02020603050405020304" pitchFamily="18" charset="0"/>
                  <a:cs typeface="Times New Roman" panose="02020603050405020304" pitchFamily="18" charset="0"/>
                </a:endParaRPr>
              </a:p>
              <a:p>
                <a:pPr algn="just"/>
                <a:r>
                  <a:rPr lang="it-IT" sz="2000" dirty="0">
                    <a:solidFill>
                      <a:schemeClr val="tx1">
                        <a:lumMod val="85000"/>
                      </a:schemeClr>
                    </a:solidFill>
                    <a:latin typeface="+mj-lt"/>
                    <a:ea typeface="Times New Roman" panose="02020603050405020304" pitchFamily="18" charset="0"/>
                    <a:cs typeface="Times New Roman" panose="02020603050405020304" pitchFamily="18" charset="0"/>
                  </a:rPr>
                  <a:t>Combinando le due impressioni </a:t>
                </a:r>
                <a14:m>
                  <m:oMath xmlns:m="http://schemas.openxmlformats.org/officeDocument/2006/math">
                    <m:r>
                      <m:rPr>
                        <m:sty m:val="p"/>
                      </m:rPr>
                      <a:rPr lang="it-IT" sz="2000" i="0" smtClean="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A</m:t>
                    </m:r>
                    <m:d>
                      <m:dPr>
                        <m:begChr m:val="["/>
                        <m:endChr m:val="]"/>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i="0" smtClean="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C</m:t>
                        </m:r>
                        <m:d>
                          <m:dPr>
                            <m:ctrlPr>
                              <a:rPr lang="it-IT" sz="2000" i="1">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it-IT" sz="2000" b="0" i="0" smtClean="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u</m:t>
                            </m:r>
                          </m:e>
                        </m:d>
                      </m:e>
                    </m:d>
                    <m:r>
                      <a:rPr lang="it-IT" sz="2000" b="0" i="1" smtClean="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supHide m:val="on"/>
                        <m:ctrlPr>
                          <a:rPr lang="it-IT" sz="2000" i="1">
                            <a:solidFill>
                              <a:schemeClr val="tx1">
                                <a:lumMod val="85000"/>
                              </a:schemeClr>
                            </a:solidFill>
                            <a:latin typeface="Cambria Math" panose="02040503050406030204" pitchFamily="18" charset="0"/>
                          </a:rPr>
                        </m:ctrlPr>
                      </m:naryPr>
                      <m:sub>
                        <m:r>
                          <a:rPr lang="it-IT" sz="2000" i="1">
                            <a:solidFill>
                              <a:schemeClr val="tx1">
                                <a:lumMod val="85000"/>
                              </a:schemeClr>
                            </a:solidFill>
                            <a:latin typeface="Cambria Math" panose="02040503050406030204" pitchFamily="18" charset="0"/>
                          </a:rPr>
                          <m:t>𝑖</m:t>
                        </m:r>
                      </m:sub>
                      <m:sup/>
                      <m:e>
                        <m:r>
                          <a:rPr lang="it-IT" sz="2000" i="1">
                            <a:solidFill>
                              <a:schemeClr val="tx1">
                                <a:lumMod val="85000"/>
                              </a:schemeClr>
                            </a:solidFill>
                            <a:latin typeface="Cambria Math" panose="02040503050406030204" pitchFamily="18" charset="0"/>
                          </a:rPr>
                          <m:t>𝐴</m:t>
                        </m:r>
                        <m:d>
                          <m:dPr>
                            <m:begChr m:val="["/>
                            <m:endChr m:val="]"/>
                            <m:ctrlPr>
                              <a:rPr lang="it-IT" sz="2000" i="1">
                                <a:solidFill>
                                  <a:schemeClr val="tx1">
                                    <a:lumMod val="85000"/>
                                  </a:schemeClr>
                                </a:solidFill>
                                <a:latin typeface="Cambria Math" panose="02040503050406030204" pitchFamily="18" charset="0"/>
                              </a:rPr>
                            </m:ctrlPr>
                          </m:dPr>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𝑃</m:t>
                                </m:r>
                              </m:e>
                              <m:sub>
                                <m:r>
                                  <a:rPr lang="it-IT" sz="2000" i="1">
                                    <a:solidFill>
                                      <a:schemeClr val="tx1">
                                        <a:lumMod val="85000"/>
                                      </a:schemeClr>
                                    </a:solidFill>
                                    <a:latin typeface="Cambria Math" panose="02040503050406030204" pitchFamily="18" charset="0"/>
                                  </a:rPr>
                                  <m:t>𝑖</m:t>
                                </m:r>
                              </m:sub>
                            </m:sSub>
                          </m:e>
                        </m:d>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𝑅</m:t>
                            </m:r>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h</m:t>
                            </m:r>
                          </m:sub>
                        </m:sSub>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𝑢</m:t>
                            </m:r>
                          </m:e>
                        </m:d>
                      </m:e>
                    </m:nary>
                  </m:oMath>
                </a14:m>
                <a:endParaRPr lang="it-IT" sz="2000" dirty="0">
                  <a:solidFill>
                    <a:schemeClr val="tx1">
                      <a:lumMod val="85000"/>
                    </a:schemeClr>
                  </a:solidFill>
                  <a:latin typeface="+mj-lt"/>
                  <a:ea typeface="Times New Roman" panose="02020603050405020304" pitchFamily="18" charset="0"/>
                  <a:cs typeface="Times New Roman" panose="02020603050405020304" pitchFamily="18" charset="0"/>
                </a:endParaRPr>
              </a:p>
              <a:p>
                <a:pPr algn="just"/>
                <a:r>
                  <a:rPr lang="it-IT" sz="2000" dirty="0">
                    <a:solidFill>
                      <a:schemeClr val="tx1">
                        <a:lumMod val="85000"/>
                      </a:schemeClr>
                    </a:solidFill>
                    <a:latin typeface="+mj-lt"/>
                    <a:ea typeface="Times New Roman" panose="02020603050405020304" pitchFamily="18" charset="0"/>
                    <a:cs typeface="Times New Roman" panose="02020603050405020304" pitchFamily="18" charset="0"/>
                  </a:rPr>
                  <a:t>L’immagina affine di una curva NURBS si ottiene trasformando i punti di controllo e lasciando i pesi inalterati</a:t>
                </a: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1143001" y="2158566"/>
                <a:ext cx="10138558" cy="3461833"/>
              </a:xfrm>
              <a:blipFill>
                <a:blip r:embed="rId3"/>
                <a:stretch>
                  <a:fillRect l="-1443" t="-1585" r="-601"/>
                </a:stretch>
              </a:blipFill>
            </p:spPr>
            <p:txBody>
              <a:bodyPr/>
              <a:lstStyle/>
              <a:p>
                <a:r>
                  <a:rPr lang="it-IT">
                    <a:noFill/>
                  </a:rPr>
                  <a:t> </a:t>
                </a:r>
              </a:p>
            </p:txBody>
          </p:sp>
        </mc:Fallback>
      </mc:AlternateContent>
    </p:spTree>
    <p:extLst>
      <p:ext uri="{BB962C8B-B14F-4D97-AF65-F5344CB8AC3E}">
        <p14:creationId xmlns:p14="http://schemas.microsoft.com/office/powerpoint/2010/main" val="2582921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en-US" sz="4400" spc="750" dirty="0" err="1"/>
              <a:t>Confronto</a:t>
            </a:r>
            <a:r>
              <a:rPr lang="en-US" sz="4400" spc="750" dirty="0"/>
              <a:t> curve</a:t>
            </a:r>
            <a:endParaRPr lang="it-IT" sz="4400" dirty="0">
              <a:latin typeface="Rockwell" panose="02060603020205020403" pitchFamily="18" charset="0"/>
            </a:endParaRPr>
          </a:p>
        </p:txBody>
      </p:sp>
      <p:pic>
        <p:nvPicPr>
          <p:cNvPr id="6" name="Segnaposto contenuto 3">
            <a:extLst>
              <a:ext uri="{FF2B5EF4-FFF2-40B4-BE49-F238E27FC236}">
                <a16:creationId xmlns:a16="http://schemas.microsoft.com/office/drawing/2014/main" id="{F2EBADD9-E6E4-29B5-ADA1-2DFB912698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37" b="8237"/>
          <a:stretch/>
        </p:blipFill>
        <p:spPr>
          <a:xfrm>
            <a:off x="1143001" y="1797804"/>
            <a:ext cx="10381764" cy="4024393"/>
          </a:xfrm>
          <a:prstGeom prst="rect">
            <a:avLst/>
          </a:prstGeom>
        </p:spPr>
      </p:pic>
    </p:spTree>
    <p:extLst>
      <p:ext uri="{BB962C8B-B14F-4D97-AF65-F5344CB8AC3E}">
        <p14:creationId xmlns:p14="http://schemas.microsoft.com/office/powerpoint/2010/main" val="798892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Applicativo </a:t>
            </a:r>
            <a:r>
              <a:rPr lang="it-IT" sz="4400" dirty="0" err="1"/>
              <a:t>matlab</a:t>
            </a:r>
            <a:endParaRPr lang="it-IT" sz="4400" dirty="0">
              <a:latin typeface="Rockwell" panose="02060603020205020403" pitchFamily="18" charset="0"/>
            </a:endParaRPr>
          </a:p>
        </p:txBody>
      </p:sp>
      <p:sp>
        <p:nvSpPr>
          <p:cNvPr id="4" name="Segnaposto contenuto 3">
            <a:extLst>
              <a:ext uri="{FF2B5EF4-FFF2-40B4-BE49-F238E27FC236}">
                <a16:creationId xmlns:a16="http://schemas.microsoft.com/office/drawing/2014/main" id="{E6E7DDF1-D3DF-05A2-4850-04BA0110B8F7}"/>
              </a:ext>
            </a:extLst>
          </p:cNvPr>
          <p:cNvSpPr>
            <a:spLocks noGrp="1"/>
          </p:cNvSpPr>
          <p:nvPr>
            <p:ph idx="1"/>
          </p:nvPr>
        </p:nvSpPr>
        <p:spPr>
          <a:xfrm>
            <a:off x="1143000" y="1923895"/>
            <a:ext cx="9905999" cy="3541714"/>
          </a:xfrm>
        </p:spPr>
        <p:txBody>
          <a:bodyPr/>
          <a:lstStyle/>
          <a:p>
            <a:pPr marL="0" indent="0">
              <a:buNone/>
            </a:pPr>
            <a:r>
              <a:rPr lang="it-IT" sz="2400" b="0" i="0" u="none" strike="noStrike" baseline="0" dirty="0">
                <a:solidFill>
                  <a:schemeClr val="tx1">
                    <a:lumMod val="85000"/>
                  </a:schemeClr>
                </a:solidFill>
                <a:latin typeface="Times New Roman" panose="02020603050405020304" pitchFamily="18" charset="0"/>
              </a:rPr>
              <a:t>Abbiamo implementato degli script in Matlab che effettuano la risoluzione del problema di interpolazione sui modelli descritti teoricamente nei capitoli precedenti. </a:t>
            </a:r>
          </a:p>
          <a:p>
            <a:pPr marL="0" indent="0">
              <a:buNone/>
            </a:pPr>
            <a:r>
              <a:rPr lang="it-IT" sz="2400" b="0" i="0" u="none" strike="noStrike" baseline="0" dirty="0">
                <a:solidFill>
                  <a:schemeClr val="tx1">
                    <a:lumMod val="85000"/>
                  </a:schemeClr>
                </a:solidFill>
                <a:latin typeface="Times New Roman" panose="02020603050405020304" pitchFamily="18" charset="0"/>
              </a:rPr>
              <a:t>Inoltre, abbiamo sviluppato una applicazione con interfaccia grafica che permette di risolvere il problema di interpolazione in maniera pratica ed intuitiva </a:t>
            </a:r>
            <a:endParaRPr lang="it-IT" sz="2400" dirty="0">
              <a:solidFill>
                <a:schemeClr val="tx1">
                  <a:lumMod val="85000"/>
                </a:schemeClr>
              </a:solidFill>
            </a:endParaRPr>
          </a:p>
          <a:p>
            <a:endParaRPr lang="it-IT" dirty="0">
              <a:solidFill>
                <a:schemeClr val="tx1">
                  <a:lumMod val="85000"/>
                </a:schemeClr>
              </a:solidFill>
            </a:endParaRPr>
          </a:p>
        </p:txBody>
      </p:sp>
    </p:spTree>
    <p:extLst>
      <p:ext uri="{BB962C8B-B14F-4D97-AF65-F5344CB8AC3E}">
        <p14:creationId xmlns:p14="http://schemas.microsoft.com/office/powerpoint/2010/main" val="299567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1C0E10-E850-AD71-DB72-DD9D2CB5D0DD}"/>
              </a:ext>
            </a:extLst>
          </p:cNvPr>
          <p:cNvSpPr>
            <a:spLocks noGrp="1"/>
          </p:cNvSpPr>
          <p:nvPr>
            <p:ph type="title"/>
          </p:nvPr>
        </p:nvSpPr>
        <p:spPr/>
        <p:txBody>
          <a:bodyPr/>
          <a:lstStyle/>
          <a:p>
            <a:r>
              <a:rPr lang="it-IT" dirty="0"/>
              <a:t>Lineare a tratti</a:t>
            </a:r>
          </a:p>
        </p:txBody>
      </p:sp>
      <p:pic>
        <p:nvPicPr>
          <p:cNvPr id="5" name="Immagine 4" descr="Immagine che contiene testo, schermata, Carattere, documento&#10;&#10;Descrizione generata automaticamente">
            <a:extLst>
              <a:ext uri="{FF2B5EF4-FFF2-40B4-BE49-F238E27FC236}">
                <a16:creationId xmlns:a16="http://schemas.microsoft.com/office/drawing/2014/main" id="{CE594495-AEC0-F3CC-AD43-0556C4FD3046}"/>
              </a:ext>
            </a:extLst>
          </p:cNvPr>
          <p:cNvPicPr>
            <a:picLocks noChangeAspect="1"/>
          </p:cNvPicPr>
          <p:nvPr/>
        </p:nvPicPr>
        <p:blipFill>
          <a:blip r:embed="rId2"/>
          <a:stretch>
            <a:fillRect/>
          </a:stretch>
        </p:blipFill>
        <p:spPr>
          <a:xfrm>
            <a:off x="1141413" y="1735649"/>
            <a:ext cx="6421760" cy="4770450"/>
          </a:xfrm>
          <a:prstGeom prst="rect">
            <a:avLst/>
          </a:prstGeom>
        </p:spPr>
      </p:pic>
      <p:pic>
        <p:nvPicPr>
          <p:cNvPr id="7" name="Immagine 6" descr="Immagine che contiene testo, schermata, Diagramma, diagramma&#10;&#10;Descrizione generata automaticamente">
            <a:extLst>
              <a:ext uri="{FF2B5EF4-FFF2-40B4-BE49-F238E27FC236}">
                <a16:creationId xmlns:a16="http://schemas.microsoft.com/office/drawing/2014/main" id="{F8BA99E6-4BE0-A4E9-AA6A-1C01430C9BC9}"/>
              </a:ext>
            </a:extLst>
          </p:cNvPr>
          <p:cNvPicPr>
            <a:picLocks noChangeAspect="1"/>
          </p:cNvPicPr>
          <p:nvPr/>
        </p:nvPicPr>
        <p:blipFill>
          <a:blip r:embed="rId3"/>
          <a:stretch>
            <a:fillRect/>
          </a:stretch>
        </p:blipFill>
        <p:spPr>
          <a:xfrm>
            <a:off x="7883877" y="1735649"/>
            <a:ext cx="3706871" cy="2938608"/>
          </a:xfrm>
          <a:prstGeom prst="rect">
            <a:avLst/>
          </a:prstGeom>
        </p:spPr>
      </p:pic>
    </p:spTree>
    <p:extLst>
      <p:ext uri="{BB962C8B-B14F-4D97-AF65-F5344CB8AC3E}">
        <p14:creationId xmlns:p14="http://schemas.microsoft.com/office/powerpoint/2010/main" val="3798013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1C0E10-E850-AD71-DB72-DD9D2CB5D0DD}"/>
              </a:ext>
            </a:extLst>
          </p:cNvPr>
          <p:cNvSpPr>
            <a:spLocks noGrp="1"/>
          </p:cNvSpPr>
          <p:nvPr>
            <p:ph type="title"/>
          </p:nvPr>
        </p:nvSpPr>
        <p:spPr/>
        <p:txBody>
          <a:bodyPr/>
          <a:lstStyle/>
          <a:p>
            <a:r>
              <a:rPr lang="it-IT" dirty="0"/>
              <a:t>Curva di </a:t>
            </a:r>
            <a:r>
              <a:rPr lang="it-IT" dirty="0" err="1"/>
              <a:t>Bézier</a:t>
            </a:r>
            <a:endParaRPr lang="it-IT" dirty="0"/>
          </a:p>
        </p:txBody>
      </p:sp>
      <p:pic>
        <p:nvPicPr>
          <p:cNvPr id="4" name="Immagine 3" descr="Immagine che contiene testo, schermata, Carattere&#10;&#10;Descrizione generata automaticamente">
            <a:extLst>
              <a:ext uri="{FF2B5EF4-FFF2-40B4-BE49-F238E27FC236}">
                <a16:creationId xmlns:a16="http://schemas.microsoft.com/office/drawing/2014/main" id="{AF3DA69B-2B04-2741-DD53-D940934DEF4E}"/>
              </a:ext>
            </a:extLst>
          </p:cNvPr>
          <p:cNvPicPr>
            <a:picLocks noChangeAspect="1"/>
          </p:cNvPicPr>
          <p:nvPr/>
        </p:nvPicPr>
        <p:blipFill>
          <a:blip r:embed="rId2"/>
          <a:stretch>
            <a:fillRect/>
          </a:stretch>
        </p:blipFill>
        <p:spPr>
          <a:xfrm>
            <a:off x="1141413" y="1735649"/>
            <a:ext cx="8062548" cy="4813454"/>
          </a:xfrm>
          <a:prstGeom prst="rect">
            <a:avLst/>
          </a:prstGeom>
        </p:spPr>
      </p:pic>
      <p:pic>
        <p:nvPicPr>
          <p:cNvPr id="8" name="Immagine 7" descr="Immagine che contiene schermata, testo, linea, diagramma&#10;&#10;Descrizione generata automaticamente">
            <a:extLst>
              <a:ext uri="{FF2B5EF4-FFF2-40B4-BE49-F238E27FC236}">
                <a16:creationId xmlns:a16="http://schemas.microsoft.com/office/drawing/2014/main" id="{07373D49-B97D-8D14-657B-34E86A2A3C05}"/>
              </a:ext>
            </a:extLst>
          </p:cNvPr>
          <p:cNvPicPr>
            <a:picLocks noChangeAspect="1"/>
          </p:cNvPicPr>
          <p:nvPr/>
        </p:nvPicPr>
        <p:blipFill>
          <a:blip r:embed="rId3"/>
          <a:stretch>
            <a:fillRect/>
          </a:stretch>
        </p:blipFill>
        <p:spPr>
          <a:xfrm>
            <a:off x="7042576" y="1357803"/>
            <a:ext cx="4322770" cy="3428826"/>
          </a:xfrm>
          <a:prstGeom prst="rect">
            <a:avLst/>
          </a:prstGeom>
        </p:spPr>
      </p:pic>
    </p:spTree>
    <p:extLst>
      <p:ext uri="{BB962C8B-B14F-4D97-AF65-F5344CB8AC3E}">
        <p14:creationId xmlns:p14="http://schemas.microsoft.com/office/powerpoint/2010/main" val="1778109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1C0E10-E850-AD71-DB72-DD9D2CB5D0DD}"/>
              </a:ext>
            </a:extLst>
          </p:cNvPr>
          <p:cNvSpPr>
            <a:spLocks noGrp="1"/>
          </p:cNvSpPr>
          <p:nvPr>
            <p:ph type="title"/>
          </p:nvPr>
        </p:nvSpPr>
        <p:spPr/>
        <p:txBody>
          <a:bodyPr/>
          <a:lstStyle/>
          <a:p>
            <a:r>
              <a:rPr lang="it-IT" dirty="0"/>
              <a:t>Curva di </a:t>
            </a:r>
            <a:r>
              <a:rPr lang="it-IT" dirty="0" err="1"/>
              <a:t>Bézier</a:t>
            </a:r>
            <a:endParaRPr lang="it-IT" dirty="0"/>
          </a:p>
        </p:txBody>
      </p:sp>
      <p:pic>
        <p:nvPicPr>
          <p:cNvPr id="5" name="Immagine 4" descr="Immagine che contiene testo, schermata, Carattere&#10;&#10;Descrizione generata automaticamente">
            <a:extLst>
              <a:ext uri="{FF2B5EF4-FFF2-40B4-BE49-F238E27FC236}">
                <a16:creationId xmlns:a16="http://schemas.microsoft.com/office/drawing/2014/main" id="{B9497663-8B85-B611-8AD3-329A6FD7B6DF}"/>
              </a:ext>
            </a:extLst>
          </p:cNvPr>
          <p:cNvPicPr>
            <a:picLocks noChangeAspect="1"/>
          </p:cNvPicPr>
          <p:nvPr/>
        </p:nvPicPr>
        <p:blipFill>
          <a:blip r:embed="rId2"/>
          <a:stretch>
            <a:fillRect/>
          </a:stretch>
        </p:blipFill>
        <p:spPr>
          <a:xfrm>
            <a:off x="1141413" y="1734409"/>
            <a:ext cx="8773749" cy="5029902"/>
          </a:xfrm>
          <a:prstGeom prst="rect">
            <a:avLst/>
          </a:prstGeom>
        </p:spPr>
      </p:pic>
      <p:pic>
        <p:nvPicPr>
          <p:cNvPr id="7" name="Immagine 6" descr="Immagine che contiene testo, schermata, Rettangolo, linea&#10;&#10;Descrizione generata automaticamente">
            <a:extLst>
              <a:ext uri="{FF2B5EF4-FFF2-40B4-BE49-F238E27FC236}">
                <a16:creationId xmlns:a16="http://schemas.microsoft.com/office/drawing/2014/main" id="{550FB9F3-0736-9FFC-D16A-133A3F1B1D7C}"/>
              </a:ext>
            </a:extLst>
          </p:cNvPr>
          <p:cNvPicPr>
            <a:picLocks noChangeAspect="1"/>
          </p:cNvPicPr>
          <p:nvPr/>
        </p:nvPicPr>
        <p:blipFill>
          <a:blip r:embed="rId3"/>
          <a:stretch>
            <a:fillRect/>
          </a:stretch>
        </p:blipFill>
        <p:spPr>
          <a:xfrm>
            <a:off x="7681672" y="3095908"/>
            <a:ext cx="4466979" cy="3539871"/>
          </a:xfrm>
          <a:prstGeom prst="rect">
            <a:avLst/>
          </a:prstGeom>
        </p:spPr>
      </p:pic>
    </p:spTree>
    <p:extLst>
      <p:ext uri="{BB962C8B-B14F-4D97-AF65-F5344CB8AC3E}">
        <p14:creationId xmlns:p14="http://schemas.microsoft.com/office/powerpoint/2010/main" val="1224240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1C0E10-E850-AD71-DB72-DD9D2CB5D0DD}"/>
              </a:ext>
            </a:extLst>
          </p:cNvPr>
          <p:cNvSpPr>
            <a:spLocks noGrp="1"/>
          </p:cNvSpPr>
          <p:nvPr>
            <p:ph type="title"/>
          </p:nvPr>
        </p:nvSpPr>
        <p:spPr/>
        <p:txBody>
          <a:bodyPr/>
          <a:lstStyle/>
          <a:p>
            <a:r>
              <a:rPr lang="it-IT" dirty="0"/>
              <a:t>Curva B-</a:t>
            </a:r>
            <a:r>
              <a:rPr lang="it-IT" dirty="0" err="1"/>
              <a:t>Spline</a:t>
            </a:r>
            <a:endParaRPr lang="it-IT" dirty="0"/>
          </a:p>
        </p:txBody>
      </p:sp>
      <p:pic>
        <p:nvPicPr>
          <p:cNvPr id="4" name="Immagine 3" descr="Immagine che contiene testo, schermata, Carattere&#10;&#10;Descrizione generata automaticamente">
            <a:extLst>
              <a:ext uri="{FF2B5EF4-FFF2-40B4-BE49-F238E27FC236}">
                <a16:creationId xmlns:a16="http://schemas.microsoft.com/office/drawing/2014/main" id="{B2942769-67E4-2686-CD01-C45A7239B659}"/>
              </a:ext>
            </a:extLst>
          </p:cNvPr>
          <p:cNvPicPr>
            <a:picLocks noChangeAspect="1"/>
          </p:cNvPicPr>
          <p:nvPr/>
        </p:nvPicPr>
        <p:blipFill>
          <a:blip r:embed="rId2"/>
          <a:stretch>
            <a:fillRect/>
          </a:stretch>
        </p:blipFill>
        <p:spPr>
          <a:xfrm>
            <a:off x="1290228" y="1665737"/>
            <a:ext cx="5380395" cy="4814425"/>
          </a:xfrm>
          <a:prstGeom prst="rect">
            <a:avLst/>
          </a:prstGeom>
        </p:spPr>
      </p:pic>
      <p:pic>
        <p:nvPicPr>
          <p:cNvPr id="8" name="Immagine 7" descr="Immagine che contiene testo, schermata, Diagramma, linea&#10;&#10;Descrizione generata automaticamente">
            <a:extLst>
              <a:ext uri="{FF2B5EF4-FFF2-40B4-BE49-F238E27FC236}">
                <a16:creationId xmlns:a16="http://schemas.microsoft.com/office/drawing/2014/main" id="{A6E17979-0CE0-EC96-4376-B26757BC57C6}"/>
              </a:ext>
            </a:extLst>
          </p:cNvPr>
          <p:cNvPicPr>
            <a:picLocks noChangeAspect="1"/>
          </p:cNvPicPr>
          <p:nvPr/>
        </p:nvPicPr>
        <p:blipFill>
          <a:blip r:embed="rId3"/>
          <a:stretch>
            <a:fillRect/>
          </a:stretch>
        </p:blipFill>
        <p:spPr>
          <a:xfrm>
            <a:off x="6011492" y="618518"/>
            <a:ext cx="4816209" cy="3685161"/>
          </a:xfrm>
          <a:prstGeom prst="rect">
            <a:avLst/>
          </a:prstGeom>
        </p:spPr>
      </p:pic>
    </p:spTree>
    <p:extLst>
      <p:ext uri="{BB962C8B-B14F-4D97-AF65-F5344CB8AC3E}">
        <p14:creationId xmlns:p14="http://schemas.microsoft.com/office/powerpoint/2010/main" val="2029011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it-IT" sz="4400" dirty="0">
                <a:latin typeface="Rockwell" panose="02060603020205020403" pitchFamily="18" charset="0"/>
              </a:rPr>
              <a:t>Modelli Matematici</a:t>
            </a:r>
          </a:p>
        </p:txBody>
      </p:sp>
      <p:sp>
        <p:nvSpPr>
          <p:cNvPr id="3" name="Segnaposto contenuto 2">
            <a:extLst>
              <a:ext uri="{FF2B5EF4-FFF2-40B4-BE49-F238E27FC236}">
                <a16:creationId xmlns:a16="http://schemas.microsoft.com/office/drawing/2014/main" id="{143F5361-68C0-4BF5-80C8-F1E7BF92B2DB}"/>
              </a:ext>
            </a:extLst>
          </p:cNvPr>
          <p:cNvSpPr>
            <a:spLocks noGrp="1"/>
          </p:cNvSpPr>
          <p:nvPr>
            <p:ph idx="1"/>
          </p:nvPr>
        </p:nvSpPr>
        <p:spPr>
          <a:xfrm>
            <a:off x="1141413" y="1952604"/>
            <a:ext cx="6838806" cy="3890056"/>
          </a:xfrm>
        </p:spPr>
        <p:txBody>
          <a:bodyPr rtlCol="0">
            <a:normAutofit/>
          </a:bodyPr>
          <a:lstStyle/>
          <a:p>
            <a:pPr marL="0" indent="0">
              <a:buNone/>
            </a:pPr>
            <a:r>
              <a:rPr kumimoji="0" lang="it-IT" sz="2400" b="0" i="0" u="none" strike="noStrike" kern="1200" cap="none" spc="0" normalizeH="0" baseline="0" noProof="0" dirty="0">
                <a:ln>
                  <a:noFill/>
                </a:ln>
                <a:solidFill>
                  <a:schemeClr val="tx1">
                    <a:lumMod val="85000"/>
                  </a:schemeClr>
                </a:solidFill>
                <a:effectLst/>
                <a:uLnTx/>
                <a:uFillTx/>
                <a:latin typeface="Tw Cen MT"/>
                <a:ea typeface="+mn-ea"/>
                <a:cs typeface="+mn-cs"/>
              </a:rPr>
              <a:t>Per la costruzione di una curva o di una funzione matematica, esistono due modelli matematici:</a:t>
            </a:r>
          </a:p>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schemeClr val="tx1">
                    <a:lumMod val="85000"/>
                  </a:schemeClr>
                </a:solidFill>
                <a:effectLst/>
                <a:uLnTx/>
                <a:uFillTx/>
                <a:latin typeface="Tw Cen MT"/>
                <a:ea typeface="+mn-ea"/>
                <a:cs typeface="+mn-cs"/>
              </a:rPr>
              <a:t>Modello interpolante, il quale presenta una curva che passa per tutti i punti assegnati. Per tale motivo si assume trascurabile l’errore nei dati.</a:t>
            </a:r>
          </a:p>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schemeClr val="tx1">
                    <a:lumMod val="85000"/>
                  </a:schemeClr>
                </a:solidFill>
                <a:effectLst/>
                <a:uLnTx/>
                <a:uFillTx/>
                <a:latin typeface="Tw Cen MT"/>
                <a:ea typeface="+mn-ea"/>
                <a:cs typeface="+mn-cs"/>
              </a:rPr>
              <a:t>Modello approssimante, nel quale la curva non passa per tutti i punti assegnati, di conseguenza l’errore dei dati risulta essere non trascurabile.</a:t>
            </a:r>
          </a:p>
        </p:txBody>
      </p:sp>
      <p:pic>
        <p:nvPicPr>
          <p:cNvPr id="4" name="Immagine 3">
            <a:extLst>
              <a:ext uri="{FF2B5EF4-FFF2-40B4-BE49-F238E27FC236}">
                <a16:creationId xmlns:a16="http://schemas.microsoft.com/office/drawing/2014/main" id="{E14B3E83-2C59-1BED-D4AC-4BC0737A1D71}"/>
              </a:ext>
            </a:extLst>
          </p:cNvPr>
          <p:cNvPicPr>
            <a:picLocks noChangeAspect="1"/>
          </p:cNvPicPr>
          <p:nvPr/>
        </p:nvPicPr>
        <p:blipFill rotWithShape="1">
          <a:blip r:embed="rId3"/>
          <a:srcRect r="46811"/>
          <a:stretch/>
        </p:blipFill>
        <p:spPr>
          <a:xfrm>
            <a:off x="8570021" y="1154995"/>
            <a:ext cx="2477390" cy="2274005"/>
          </a:xfrm>
          <a:prstGeom prst="rect">
            <a:avLst/>
          </a:prstGeom>
        </p:spPr>
      </p:pic>
      <p:pic>
        <p:nvPicPr>
          <p:cNvPr id="5" name="Immagine 4">
            <a:extLst>
              <a:ext uri="{FF2B5EF4-FFF2-40B4-BE49-F238E27FC236}">
                <a16:creationId xmlns:a16="http://schemas.microsoft.com/office/drawing/2014/main" id="{029167D1-5B93-D666-F140-1AC583D90EBD}"/>
              </a:ext>
            </a:extLst>
          </p:cNvPr>
          <p:cNvPicPr>
            <a:picLocks noChangeAspect="1"/>
          </p:cNvPicPr>
          <p:nvPr/>
        </p:nvPicPr>
        <p:blipFill rotWithShape="1">
          <a:blip r:embed="rId3"/>
          <a:srcRect l="46811"/>
          <a:stretch/>
        </p:blipFill>
        <p:spPr>
          <a:xfrm>
            <a:off x="8570021" y="3623910"/>
            <a:ext cx="2477390" cy="2274005"/>
          </a:xfrm>
          <a:prstGeom prst="rect">
            <a:avLst/>
          </a:prstGeom>
        </p:spPr>
      </p:pic>
    </p:spTree>
    <p:extLst>
      <p:ext uri="{BB962C8B-B14F-4D97-AF65-F5344CB8AC3E}">
        <p14:creationId xmlns:p14="http://schemas.microsoft.com/office/powerpoint/2010/main" val="3472430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1C0E10-E850-AD71-DB72-DD9D2CB5D0DD}"/>
              </a:ext>
            </a:extLst>
          </p:cNvPr>
          <p:cNvSpPr>
            <a:spLocks noGrp="1"/>
          </p:cNvSpPr>
          <p:nvPr>
            <p:ph type="title"/>
          </p:nvPr>
        </p:nvSpPr>
        <p:spPr/>
        <p:txBody>
          <a:bodyPr/>
          <a:lstStyle/>
          <a:p>
            <a:r>
              <a:rPr lang="it-IT" dirty="0"/>
              <a:t>Curva B-</a:t>
            </a:r>
            <a:r>
              <a:rPr lang="it-IT" dirty="0" err="1"/>
              <a:t>Spline</a:t>
            </a:r>
            <a:endParaRPr lang="it-IT" dirty="0"/>
          </a:p>
        </p:txBody>
      </p:sp>
      <p:pic>
        <p:nvPicPr>
          <p:cNvPr id="5" name="Immagine 4" descr="Immagine che contiene testo, schermata, Carattere&#10;&#10;Descrizione generata automaticamente">
            <a:extLst>
              <a:ext uri="{FF2B5EF4-FFF2-40B4-BE49-F238E27FC236}">
                <a16:creationId xmlns:a16="http://schemas.microsoft.com/office/drawing/2014/main" id="{2CA92C3C-1022-050B-6C3F-BD9AB45915A9}"/>
              </a:ext>
            </a:extLst>
          </p:cNvPr>
          <p:cNvPicPr>
            <a:picLocks noChangeAspect="1"/>
          </p:cNvPicPr>
          <p:nvPr/>
        </p:nvPicPr>
        <p:blipFill>
          <a:blip r:embed="rId2"/>
          <a:stretch>
            <a:fillRect/>
          </a:stretch>
        </p:blipFill>
        <p:spPr>
          <a:xfrm>
            <a:off x="950635" y="2254182"/>
            <a:ext cx="6573167" cy="2829320"/>
          </a:xfrm>
          <a:prstGeom prst="rect">
            <a:avLst/>
          </a:prstGeom>
        </p:spPr>
      </p:pic>
      <p:pic>
        <p:nvPicPr>
          <p:cNvPr id="7" name="Immagine 6" descr="Immagine che contiene testo, schermata, schermo, software&#10;&#10;Descrizione generata automaticamente">
            <a:extLst>
              <a:ext uri="{FF2B5EF4-FFF2-40B4-BE49-F238E27FC236}">
                <a16:creationId xmlns:a16="http://schemas.microsoft.com/office/drawing/2014/main" id="{FFD9C66F-2115-0A6C-08BD-6624BB8DC1F7}"/>
              </a:ext>
            </a:extLst>
          </p:cNvPr>
          <p:cNvPicPr>
            <a:picLocks noChangeAspect="1"/>
          </p:cNvPicPr>
          <p:nvPr/>
        </p:nvPicPr>
        <p:blipFill>
          <a:blip r:embed="rId3"/>
          <a:stretch>
            <a:fillRect/>
          </a:stretch>
        </p:blipFill>
        <p:spPr>
          <a:xfrm>
            <a:off x="6377199" y="474958"/>
            <a:ext cx="4670212" cy="3558447"/>
          </a:xfrm>
          <a:prstGeom prst="rect">
            <a:avLst/>
          </a:prstGeom>
        </p:spPr>
      </p:pic>
    </p:spTree>
    <p:extLst>
      <p:ext uri="{BB962C8B-B14F-4D97-AF65-F5344CB8AC3E}">
        <p14:creationId xmlns:p14="http://schemas.microsoft.com/office/powerpoint/2010/main" val="264847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1C0E10-E850-AD71-DB72-DD9D2CB5D0DD}"/>
              </a:ext>
            </a:extLst>
          </p:cNvPr>
          <p:cNvSpPr>
            <a:spLocks noGrp="1"/>
          </p:cNvSpPr>
          <p:nvPr>
            <p:ph type="title"/>
          </p:nvPr>
        </p:nvSpPr>
        <p:spPr/>
        <p:txBody>
          <a:bodyPr/>
          <a:lstStyle/>
          <a:p>
            <a:r>
              <a:rPr lang="it-IT" dirty="0"/>
              <a:t>Curva NURBS</a:t>
            </a:r>
          </a:p>
        </p:txBody>
      </p:sp>
      <p:pic>
        <p:nvPicPr>
          <p:cNvPr id="4" name="Immagine 3" descr="Immagine che contiene testo, schermata, Carattere&#10;&#10;Descrizione generata automaticamente">
            <a:extLst>
              <a:ext uri="{FF2B5EF4-FFF2-40B4-BE49-F238E27FC236}">
                <a16:creationId xmlns:a16="http://schemas.microsoft.com/office/drawing/2014/main" id="{1142FBD8-E5F8-1446-3DA3-4AF9C0B1C76A}"/>
              </a:ext>
            </a:extLst>
          </p:cNvPr>
          <p:cNvPicPr>
            <a:picLocks noChangeAspect="1"/>
          </p:cNvPicPr>
          <p:nvPr/>
        </p:nvPicPr>
        <p:blipFill>
          <a:blip r:embed="rId2"/>
          <a:stretch>
            <a:fillRect/>
          </a:stretch>
        </p:blipFill>
        <p:spPr>
          <a:xfrm>
            <a:off x="1429507" y="1807509"/>
            <a:ext cx="5738698" cy="4683233"/>
          </a:xfrm>
          <a:prstGeom prst="rect">
            <a:avLst/>
          </a:prstGeom>
        </p:spPr>
      </p:pic>
      <p:pic>
        <p:nvPicPr>
          <p:cNvPr id="8" name="Immagine 7" descr="Immagine che contiene testo, schermata, software, Diagramma&#10;&#10;Descrizione generata automaticamente">
            <a:extLst>
              <a:ext uri="{FF2B5EF4-FFF2-40B4-BE49-F238E27FC236}">
                <a16:creationId xmlns:a16="http://schemas.microsoft.com/office/drawing/2014/main" id="{741270DF-6592-E819-D12B-BE412C18342C}"/>
              </a:ext>
            </a:extLst>
          </p:cNvPr>
          <p:cNvPicPr>
            <a:picLocks noChangeAspect="1"/>
          </p:cNvPicPr>
          <p:nvPr/>
        </p:nvPicPr>
        <p:blipFill>
          <a:blip r:embed="rId3"/>
          <a:stretch>
            <a:fillRect/>
          </a:stretch>
        </p:blipFill>
        <p:spPr>
          <a:xfrm>
            <a:off x="5703407" y="228655"/>
            <a:ext cx="5957436" cy="4337386"/>
          </a:xfrm>
          <a:prstGeom prst="rect">
            <a:avLst/>
          </a:prstGeom>
        </p:spPr>
      </p:pic>
    </p:spTree>
    <p:extLst>
      <p:ext uri="{BB962C8B-B14F-4D97-AF65-F5344CB8AC3E}">
        <p14:creationId xmlns:p14="http://schemas.microsoft.com/office/powerpoint/2010/main" val="222729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1C0E10-E850-AD71-DB72-DD9D2CB5D0DD}"/>
              </a:ext>
            </a:extLst>
          </p:cNvPr>
          <p:cNvSpPr>
            <a:spLocks noGrp="1"/>
          </p:cNvSpPr>
          <p:nvPr>
            <p:ph type="title"/>
          </p:nvPr>
        </p:nvSpPr>
        <p:spPr/>
        <p:txBody>
          <a:bodyPr/>
          <a:lstStyle/>
          <a:p>
            <a:r>
              <a:rPr lang="it-IT" dirty="0"/>
              <a:t>Curva NURBS</a:t>
            </a:r>
          </a:p>
        </p:txBody>
      </p:sp>
      <p:pic>
        <p:nvPicPr>
          <p:cNvPr id="5" name="Immagine 4" descr="Immagine che contiene testo, schermata, Carattere&#10;&#10;Descrizione generata automaticamente">
            <a:extLst>
              <a:ext uri="{FF2B5EF4-FFF2-40B4-BE49-F238E27FC236}">
                <a16:creationId xmlns:a16="http://schemas.microsoft.com/office/drawing/2014/main" id="{92CFB0BF-586E-A290-0F59-0598A2BEF8DE}"/>
              </a:ext>
            </a:extLst>
          </p:cNvPr>
          <p:cNvPicPr>
            <a:picLocks noChangeAspect="1"/>
          </p:cNvPicPr>
          <p:nvPr/>
        </p:nvPicPr>
        <p:blipFill>
          <a:blip r:embed="rId2"/>
          <a:stretch>
            <a:fillRect/>
          </a:stretch>
        </p:blipFill>
        <p:spPr>
          <a:xfrm>
            <a:off x="1141413" y="2486951"/>
            <a:ext cx="7297168" cy="2991267"/>
          </a:xfrm>
          <a:prstGeom prst="rect">
            <a:avLst/>
          </a:prstGeom>
        </p:spPr>
      </p:pic>
      <p:pic>
        <p:nvPicPr>
          <p:cNvPr id="7" name="Immagine 6" descr="Immagine che contiene testo, schermata, schermo, software&#10;&#10;Descrizione generata automaticamente">
            <a:extLst>
              <a:ext uri="{FF2B5EF4-FFF2-40B4-BE49-F238E27FC236}">
                <a16:creationId xmlns:a16="http://schemas.microsoft.com/office/drawing/2014/main" id="{256E7F06-6FEA-ED45-8726-01EF271A8C86}"/>
              </a:ext>
            </a:extLst>
          </p:cNvPr>
          <p:cNvPicPr>
            <a:picLocks noChangeAspect="1"/>
          </p:cNvPicPr>
          <p:nvPr/>
        </p:nvPicPr>
        <p:blipFill>
          <a:blip r:embed="rId3"/>
          <a:stretch>
            <a:fillRect/>
          </a:stretch>
        </p:blipFill>
        <p:spPr>
          <a:xfrm>
            <a:off x="6558336" y="824886"/>
            <a:ext cx="4593125" cy="3324130"/>
          </a:xfrm>
          <a:prstGeom prst="rect">
            <a:avLst/>
          </a:prstGeom>
        </p:spPr>
      </p:pic>
    </p:spTree>
    <p:extLst>
      <p:ext uri="{BB962C8B-B14F-4D97-AF65-F5344CB8AC3E}">
        <p14:creationId xmlns:p14="http://schemas.microsoft.com/office/powerpoint/2010/main" val="2591990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1C0E10-E850-AD71-DB72-DD9D2CB5D0DD}"/>
              </a:ext>
            </a:extLst>
          </p:cNvPr>
          <p:cNvSpPr>
            <a:spLocks noGrp="1"/>
          </p:cNvSpPr>
          <p:nvPr>
            <p:ph type="title"/>
          </p:nvPr>
        </p:nvSpPr>
        <p:spPr>
          <a:xfrm>
            <a:off x="1666069" y="783409"/>
            <a:ext cx="9905998" cy="1478570"/>
          </a:xfrm>
        </p:spPr>
        <p:txBody>
          <a:bodyPr/>
          <a:lstStyle/>
          <a:p>
            <a:r>
              <a:rPr lang="it-IT" dirty="0"/>
              <a:t>Applicazione con interfaccia grafica</a:t>
            </a:r>
          </a:p>
        </p:txBody>
      </p:sp>
      <p:pic>
        <p:nvPicPr>
          <p:cNvPr id="3" name="Immagine 2">
            <a:extLst>
              <a:ext uri="{FF2B5EF4-FFF2-40B4-BE49-F238E27FC236}">
                <a16:creationId xmlns:a16="http://schemas.microsoft.com/office/drawing/2014/main" id="{36A68FA3-6311-9DC4-2848-23F9CF36FA24}"/>
              </a:ext>
            </a:extLst>
          </p:cNvPr>
          <p:cNvPicPr>
            <a:picLocks noChangeAspect="1"/>
          </p:cNvPicPr>
          <p:nvPr/>
        </p:nvPicPr>
        <p:blipFill>
          <a:blip r:embed="rId2"/>
          <a:stretch>
            <a:fillRect/>
          </a:stretch>
        </p:blipFill>
        <p:spPr>
          <a:xfrm>
            <a:off x="2991414" y="1959781"/>
            <a:ext cx="6209172" cy="3946343"/>
          </a:xfrm>
          <a:prstGeom prst="rect">
            <a:avLst/>
          </a:prstGeom>
        </p:spPr>
      </p:pic>
      <p:sp>
        <p:nvSpPr>
          <p:cNvPr id="4" name="CasellaDiTesto 3">
            <a:extLst>
              <a:ext uri="{FF2B5EF4-FFF2-40B4-BE49-F238E27FC236}">
                <a16:creationId xmlns:a16="http://schemas.microsoft.com/office/drawing/2014/main" id="{C0037EB5-BCCC-0F29-35F5-8DB994CB6673}"/>
              </a:ext>
            </a:extLst>
          </p:cNvPr>
          <p:cNvSpPr txBox="1"/>
          <p:nvPr/>
        </p:nvSpPr>
        <p:spPr>
          <a:xfrm>
            <a:off x="4547980" y="6074591"/>
            <a:ext cx="3096040" cy="369332"/>
          </a:xfrm>
          <a:prstGeom prst="rect">
            <a:avLst/>
          </a:prstGeom>
          <a:noFill/>
        </p:spPr>
        <p:txBody>
          <a:bodyPr wrap="none" rtlCol="0">
            <a:spAutoFit/>
          </a:bodyPr>
          <a:lstStyle/>
          <a:p>
            <a:r>
              <a:rPr lang="it-IT" dirty="0">
                <a:solidFill>
                  <a:schemeClr val="tx1">
                    <a:lumMod val="85000"/>
                  </a:schemeClr>
                </a:solidFill>
              </a:rPr>
              <a:t>Dimostrazione sull’applicazione.</a:t>
            </a:r>
          </a:p>
        </p:txBody>
      </p:sp>
    </p:spTree>
    <p:extLst>
      <p:ext uri="{BB962C8B-B14F-4D97-AF65-F5344CB8AC3E}">
        <p14:creationId xmlns:p14="http://schemas.microsoft.com/office/powerpoint/2010/main" val="410724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it-IT" sz="4400" dirty="0">
                <a:latin typeface="Rockwell" panose="02060603020205020403" pitchFamily="18" charset="0"/>
              </a:rPr>
              <a:t>Interpolazione</a:t>
            </a: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92031" y="1940729"/>
                <a:ext cx="7266318" cy="3521921"/>
              </a:xfrm>
            </p:spPr>
            <p:txBody>
              <a:bodyPr>
                <a:normAutofit fontScale="92500" lnSpcReduction="10000"/>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a:t>Nel caso di due dimensioni, dati n punti distinti </a:t>
                </a:r>
                <a14:m>
                  <m:oMath xmlns:m="http://schemas.openxmlformats.org/officeDocument/2006/math">
                    <m:sSub>
                      <m:sSubPr>
                        <m:ctrlP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ctrlPr>
                      </m:sSubPr>
                      <m:e>
                        <m:sSub>
                          <m:sSubPr>
                            <m:ctrlP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ctrlPr>
                          </m:sSubPr>
                          <m:e>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𝑥</m:t>
                            </m:r>
                          </m:e>
                          <m:sub>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𝑖</m:t>
                            </m:r>
                          </m:sub>
                        </m:sSub>
                        <m:r>
                          <m:rPr>
                            <m:nor/>
                          </m:rP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m:t>,</m:t>
                        </m:r>
                        <m:sSub>
                          <m:sSubPr>
                            <m:ctrlP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ctrlPr>
                          </m:sSubPr>
                          <m:e>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𝑦</m:t>
                            </m:r>
                          </m:e>
                          <m:sub>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𝑖</m:t>
                            </m:r>
                          </m:sub>
                        </m:sSub>
                        <m:r>
                          <m:rPr>
                            <m:nor/>
                          </m:rP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m:t>)</m:t>
                        </m:r>
                      </m:e>
                      <m:sub>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𝑖</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=1,..,</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𝑛</m:t>
                        </m:r>
                      </m:sub>
                    </m:sSub>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 </m:t>
                    </m:r>
                  </m:oMath>
                </a14:m>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a:t> si vuole costruire una funzione </a:t>
                </a:r>
                <a14:m>
                  <m:oMath xmlns:m="http://schemas.openxmlformats.org/officeDocument/2006/math">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𝑓</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𝑥</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m:t>
                    </m:r>
                  </m:oMath>
                </a14:m>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a:t> tale che nei nodi </a:t>
                </a:r>
                <a14:m>
                  <m:oMath xmlns:m="http://schemas.openxmlformats.org/officeDocument/2006/math">
                    <m:sSub>
                      <m:sSubPr>
                        <m:ctrlP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ctrlPr>
                      </m:sSubPr>
                      <m:e>
                        <m:sSub>
                          <m:sSubPr>
                            <m:ctrlP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ctrlPr>
                          </m:sSubPr>
                          <m:e>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𝑥</m:t>
                            </m:r>
                          </m:e>
                          <m:sub>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𝑖</m:t>
                            </m:r>
                          </m:sub>
                        </m:sSub>
                        <m:r>
                          <m:rPr>
                            <m:nor/>
                          </m:rP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m:t>)</m:t>
                        </m:r>
                      </m:e>
                      <m:sub>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𝑖</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=1,..,</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𝑛</m:t>
                        </m:r>
                      </m:sub>
                    </m:sSub>
                  </m:oMath>
                </a14:m>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a:t> siano soddisfatte certe condizioni dette condizioni di interpolazione. </a:t>
                </a:r>
              </a:p>
              <a:p>
                <a:pPr marL="0" lvl="0" indent="0" algn="just">
                  <a:lnSpc>
                    <a:spcPct val="100000"/>
                  </a:lnSpc>
                  <a:spcBef>
                    <a:spcPts val="0"/>
                  </a:spcBef>
                  <a:buNone/>
                  <a:defRPr/>
                </a:pPr>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a:t>Le condizioni di interpolazione sono, in generale, vincoli che la funzione interpolante </a:t>
                </a:r>
                <a14:m>
                  <m:oMath xmlns:m="http://schemas.openxmlformats.org/officeDocument/2006/math">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𝑓</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𝑥</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m:t>
                    </m:r>
                  </m:oMath>
                </a14:m>
                <a: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a:t> (e/o le sue derivate) deve soddisfare nei nodi </a:t>
                </a:r>
                <a14:m>
                  <m:oMath xmlns:m="http://schemas.openxmlformats.org/officeDocument/2006/math">
                    <m:sSub>
                      <m:sSubPr>
                        <m:ctrlP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ctrlPr>
                      </m:sSubPr>
                      <m:e>
                        <m:sSub>
                          <m:sSubPr>
                            <m:ctrlP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ctrlPr>
                          </m:sSubPr>
                          <m:e>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𝑥</m:t>
                            </m:r>
                          </m:e>
                          <m:sub>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𝑖</m:t>
                            </m:r>
                          </m:sub>
                        </m:sSub>
                        <m:r>
                          <m:rPr>
                            <m:nor/>
                          </m:rPr>
                          <a:rPr kumimoji="0" lang="it-IT" sz="2400" b="0" i="0" u="none" strike="noStrike" kern="1200" cap="none" spc="0" normalizeH="0" baseline="0" noProof="0" dirty="0">
                            <a:ln>
                              <a:noFill/>
                            </a:ln>
                            <a:solidFill>
                              <a:schemeClr val="tx1">
                                <a:lumMod val="85000"/>
                              </a:schemeClr>
                            </a:solidFill>
                            <a:effectLst/>
                            <a:uLnTx/>
                            <a:uFillTx/>
                            <a:latin typeface="Times New Roman" panose="02020603050405020304" pitchFamily="18" charset="0"/>
                            <a:cs typeface="Times New Roman" panose="02020603050405020304" pitchFamily="18" charset="0"/>
                          </a:rPr>
                          <m:t>)</m:t>
                        </m:r>
                      </m:e>
                      <m:sub>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𝑖</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=1,..,</m:t>
                        </m:r>
                        <m:r>
                          <a:rPr kumimoji="0" lang="it-IT" sz="2400" b="0" i="1" u="none" strike="noStrike" kern="1200" cap="none" spc="0" normalizeH="0" baseline="0" noProof="0" smtClean="0">
                            <a:ln>
                              <a:noFill/>
                            </a:ln>
                            <a:solidFill>
                              <a:schemeClr val="tx1">
                                <a:lumMod val="85000"/>
                              </a:schemeClr>
                            </a:solidFill>
                            <a:effectLst/>
                            <a:uLnTx/>
                            <a:uFillTx/>
                            <a:latin typeface="Cambria Math" panose="02040503050406030204" pitchFamily="18" charset="0"/>
                          </a:rPr>
                          <m:t>𝑛</m:t>
                        </m:r>
                      </m:sub>
                    </m:sSub>
                  </m:oMath>
                </a14:m>
                <a:endParaRPr lang="it-IT" sz="2400" dirty="0">
                  <a:solidFill>
                    <a:schemeClr val="tx1">
                      <a:lumMod val="85000"/>
                    </a:schemeClr>
                  </a:solidFill>
                  <a:latin typeface="Times New Roman" panose="02020603050405020304" pitchFamily="18" charset="0"/>
                  <a:cs typeface="Times New Roman" panose="02020603050405020304" pitchFamily="18" charset="0"/>
                </a:endParaRPr>
              </a:p>
              <a:p>
                <a:pPr marL="0" lvl="0" indent="0" algn="just">
                  <a:lnSpc>
                    <a:spcPct val="100000"/>
                  </a:lnSpc>
                  <a:spcBef>
                    <a:spcPts val="0"/>
                  </a:spcBef>
                  <a:buNone/>
                  <a:defRPr/>
                </a:pPr>
                <a:r>
                  <a:rPr lang="it-IT" sz="2400" dirty="0">
                    <a:solidFill>
                      <a:schemeClr val="tx1">
                        <a:lumMod val="85000"/>
                      </a:schemeClr>
                    </a:solidFill>
                    <a:latin typeface="Times New Roman" panose="02020603050405020304" pitchFamily="18" charset="0"/>
                    <a:cs typeface="Times New Roman" panose="02020603050405020304" pitchFamily="18" charset="0"/>
                  </a:rPr>
                  <a:t>Tali condizioni devono essere soddisfatte sia per la funzione che per le derivate.</a:t>
                </a:r>
              </a:p>
              <a:p>
                <a:pPr marL="0" lvl="0" indent="0" algn="just">
                  <a:lnSpc>
                    <a:spcPct val="100000"/>
                  </a:lnSpc>
                  <a:spcBef>
                    <a:spcPts val="0"/>
                  </a:spcBef>
                  <a:buNone/>
                  <a:defRPr/>
                </a:pPr>
                <a:r>
                  <a:rPr lang="it-IT" sz="2400" dirty="0">
                    <a:solidFill>
                      <a:schemeClr val="tx1">
                        <a:lumMod val="85000"/>
                      </a:schemeClr>
                    </a:solidFill>
                    <a:latin typeface="Times New Roman" panose="02020603050405020304" pitchFamily="18" charset="0"/>
                    <a:cs typeface="Times New Roman" panose="02020603050405020304" pitchFamily="18" charset="0"/>
                  </a:rPr>
                  <a:t>Fissati i punti, sono definiti dei vincoli sulla dimensione dell’oggetto (lunghezza massima, larghezza massima , ecc..).</a:t>
                </a:r>
              </a:p>
              <a:p>
                <a:endParaRPr lang="it-IT" dirty="0">
                  <a:solidFill>
                    <a:schemeClr val="tx1">
                      <a:lumMod val="85000"/>
                    </a:schemeClr>
                  </a:solidFill>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892031" y="1940729"/>
                <a:ext cx="7266318" cy="3521921"/>
              </a:xfrm>
              <a:blipFill>
                <a:blip r:embed="rId3"/>
                <a:stretch>
                  <a:fillRect l="-1091" t="-1903" r="-1091" b="-1557"/>
                </a:stretch>
              </a:blipFill>
            </p:spPr>
            <p:txBody>
              <a:bodyPr/>
              <a:lstStyle/>
              <a:p>
                <a:r>
                  <a:rPr lang="it-IT">
                    <a:noFill/>
                  </a:rPr>
                  <a:t> </a:t>
                </a:r>
              </a:p>
            </p:txBody>
          </p:sp>
        </mc:Fallback>
      </mc:AlternateContent>
      <p:sp>
        <p:nvSpPr>
          <p:cNvPr id="7" name="Rettangolo 6">
            <a:extLst>
              <a:ext uri="{FF2B5EF4-FFF2-40B4-BE49-F238E27FC236}">
                <a16:creationId xmlns:a16="http://schemas.microsoft.com/office/drawing/2014/main" id="{DEF59127-D855-5E55-2B0C-AE2CE6289A2D}"/>
              </a:ext>
            </a:extLst>
          </p:cNvPr>
          <p:cNvSpPr/>
          <p:nvPr/>
        </p:nvSpPr>
        <p:spPr>
          <a:xfrm>
            <a:off x="8170224" y="2097088"/>
            <a:ext cx="3811980" cy="235131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6" name="Picture 4" descr="Interpolare: una guida per principianti! | Math is in the air">
            <a:extLst>
              <a:ext uri="{FF2B5EF4-FFF2-40B4-BE49-F238E27FC236}">
                <a16:creationId xmlns:a16="http://schemas.microsoft.com/office/drawing/2014/main" id="{DD829A86-ED57-A61D-BC40-539E65CD3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1038" y="2151621"/>
            <a:ext cx="3827971" cy="229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41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it-IT" sz="4400" dirty="0">
                <a:latin typeface="Rockwell" panose="02060603020205020403" pitchFamily="18" charset="0"/>
              </a:rPr>
              <a:t>Interpolazione di </a:t>
            </a:r>
            <a:r>
              <a:rPr lang="it-IT" sz="4400" dirty="0" err="1">
                <a:latin typeface="Rockwell" panose="02060603020205020403" pitchFamily="18" charset="0"/>
              </a:rPr>
              <a:t>lagrange</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92031" y="1940729"/>
                <a:ext cx="7266318" cy="3521921"/>
              </a:xfrm>
            </p:spPr>
            <p:txBody>
              <a:bodyPr>
                <a:normAutofit/>
              </a:bodyPr>
              <a:lstStyle/>
              <a:p>
                <a:pPr marL="0" indent="0">
                  <a:buNone/>
                </a:pPr>
                <a:r>
                  <a:rPr lang="it-IT" sz="2000" dirty="0">
                    <a:solidFill>
                      <a:schemeClr val="tx1">
                        <a:lumMod val="85000"/>
                      </a:schemeClr>
                    </a:solidFill>
                    <a:latin typeface="+mj-lt"/>
                  </a:rPr>
                  <a:t>La condizione di interpolazione è che la funzione debba passare per i punti assegnati.</a:t>
                </a:r>
              </a:p>
              <a:p>
                <a:r>
                  <a:rPr lang="it-IT" sz="2000" dirty="0">
                    <a:solidFill>
                      <a:schemeClr val="tx1">
                        <a:lumMod val="85000"/>
                      </a:schemeClr>
                    </a:solidFill>
                    <a:latin typeface="+mj-lt"/>
                  </a:rPr>
                  <a:t>Sia F uno spazio di funzioni di variabili reale o complesse ed assegnati:</a:t>
                </a:r>
              </a:p>
              <a:p>
                <a:pPr lvl="1"/>
                <a:r>
                  <a:rPr lang="it-IT" sz="2000" dirty="0">
                    <a:solidFill>
                      <a:schemeClr val="tx1">
                        <a:lumMod val="85000"/>
                      </a:schemeClr>
                    </a:solidFill>
                    <a:latin typeface="+mj-lt"/>
                  </a:rPr>
                  <a:t>	n valori distinti reali o complessi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d>
                          <m:dPr>
                            <m:ctrlPr>
                              <a:rPr lang="it-IT" sz="2000" i="1">
                                <a:solidFill>
                                  <a:schemeClr val="tx1">
                                    <a:lumMod val="85000"/>
                                  </a:schemeClr>
                                </a:solidFill>
                                <a:latin typeface="Cambria Math" panose="02040503050406030204" pitchFamily="18" charset="0"/>
                              </a:rPr>
                            </m:ctrlPr>
                          </m:dPr>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𝑥</m:t>
                                </m:r>
                              </m:e>
                              <m:sub>
                                <m:r>
                                  <a:rPr lang="it-IT" sz="2000" i="1">
                                    <a:solidFill>
                                      <a:schemeClr val="tx1">
                                        <a:lumMod val="85000"/>
                                      </a:schemeClr>
                                    </a:solidFill>
                                    <a:latin typeface="Cambria Math" panose="02040503050406030204" pitchFamily="18" charset="0"/>
                                  </a:rPr>
                                  <m:t>𝑖</m:t>
                                </m:r>
                              </m:sub>
                            </m:sSub>
                          </m:e>
                        </m:d>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𝑛</m:t>
                        </m:r>
                      </m:sub>
                    </m:sSub>
                  </m:oMath>
                </a14:m>
                <a:endParaRPr lang="it-IT" sz="2000" dirty="0">
                  <a:solidFill>
                    <a:schemeClr val="tx1">
                      <a:lumMod val="85000"/>
                    </a:schemeClr>
                  </a:solidFill>
                  <a:latin typeface="+mj-lt"/>
                </a:endParaRPr>
              </a:p>
              <a:p>
                <a:pPr lvl="1"/>
                <a:r>
                  <a:rPr lang="it-IT" sz="2000" dirty="0">
                    <a:solidFill>
                      <a:schemeClr val="tx1">
                        <a:lumMod val="85000"/>
                      </a:schemeClr>
                    </a:solidFill>
                    <a:latin typeface="+mj-lt"/>
                  </a:rPr>
                  <a:t>	n valori distinti reali o complessi </a:t>
                </a:r>
                <a14:m>
                  <m:oMath xmlns:m="http://schemas.openxmlformats.org/officeDocument/2006/math">
                    <m:sSub>
                      <m:sSubPr>
                        <m:ctrlPr>
                          <a:rPr lang="it-IT" sz="2000" i="1">
                            <a:solidFill>
                              <a:schemeClr val="tx1">
                                <a:lumMod val="85000"/>
                              </a:schemeClr>
                            </a:solidFill>
                            <a:latin typeface="Cambria Math" panose="02040503050406030204" pitchFamily="18" charset="0"/>
                          </a:rPr>
                        </m:ctrlPr>
                      </m:sSubPr>
                      <m:e>
                        <m:d>
                          <m:dPr>
                            <m:ctrlPr>
                              <a:rPr lang="it-IT" sz="2000" i="1">
                                <a:solidFill>
                                  <a:schemeClr val="tx1">
                                    <a:lumMod val="85000"/>
                                  </a:schemeClr>
                                </a:solidFill>
                                <a:latin typeface="Cambria Math" panose="02040503050406030204" pitchFamily="18" charset="0"/>
                              </a:rPr>
                            </m:ctrlPr>
                          </m:dPr>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𝑦</m:t>
                                </m:r>
                              </m:e>
                              <m:sub>
                                <m:r>
                                  <a:rPr lang="it-IT" sz="2000" i="1">
                                    <a:solidFill>
                                      <a:schemeClr val="tx1">
                                        <a:lumMod val="85000"/>
                                      </a:schemeClr>
                                    </a:solidFill>
                                    <a:latin typeface="Cambria Math" panose="02040503050406030204" pitchFamily="18" charset="0"/>
                                  </a:rPr>
                                  <m:t>𝑖</m:t>
                                </m:r>
                              </m:sub>
                            </m:sSub>
                          </m:e>
                        </m:d>
                      </m:e>
                      <m:sub>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𝑛</m:t>
                        </m:r>
                      </m:sub>
                    </m:sSub>
                  </m:oMath>
                </a14:m>
                <a:endParaRPr lang="it-IT" sz="2000" dirty="0">
                  <a:solidFill>
                    <a:schemeClr val="tx1">
                      <a:lumMod val="85000"/>
                    </a:schemeClr>
                  </a:solidFill>
                  <a:latin typeface="+mj-lt"/>
                </a:endParaRPr>
              </a:p>
              <a:p>
                <a:pPr marL="0" indent="0">
                  <a:buNone/>
                </a:pPr>
                <a:r>
                  <a:rPr lang="it-IT" sz="2000" dirty="0">
                    <a:solidFill>
                      <a:schemeClr val="tx1">
                        <a:lumMod val="85000"/>
                      </a:schemeClr>
                    </a:solidFill>
                    <a:latin typeface="+mj-lt"/>
                  </a:rPr>
                  <a:t>Si cerca una funzione che soddisfi la condizione di interpolazione di Lagrange: </a:t>
                </a:r>
                <a14:m>
                  <m:oMath xmlns:m="http://schemas.openxmlformats.org/officeDocument/2006/math">
                    <m:r>
                      <a:rPr lang="it-IT" sz="2000" i="1">
                        <a:solidFill>
                          <a:schemeClr val="tx1">
                            <a:lumMod val="85000"/>
                          </a:schemeClr>
                        </a:solidFill>
                        <a:latin typeface="Cambria Math" panose="02040503050406030204" pitchFamily="18" charset="0"/>
                      </a:rPr>
                      <m:t>𝑓</m:t>
                    </m:r>
                    <m:d>
                      <m:dPr>
                        <m:ctrlPr>
                          <a:rPr lang="it-IT" sz="2000" i="1">
                            <a:solidFill>
                              <a:schemeClr val="tx1">
                                <a:lumMod val="85000"/>
                              </a:schemeClr>
                            </a:solidFill>
                            <a:latin typeface="Cambria Math" panose="02040503050406030204" pitchFamily="18" charset="0"/>
                          </a:rPr>
                        </m:ctrlPr>
                      </m:dPr>
                      <m:e>
                        <m:r>
                          <a:rPr lang="it-IT" sz="2000" i="1">
                            <a:solidFill>
                              <a:schemeClr val="tx1">
                                <a:lumMod val="85000"/>
                              </a:schemeClr>
                            </a:solidFill>
                            <a:latin typeface="Cambria Math" panose="02040503050406030204" pitchFamily="18" charset="0"/>
                          </a:rPr>
                          <m:t>𝑥</m:t>
                        </m:r>
                      </m:e>
                    </m:d>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𝐹</m:t>
                    </m:r>
                    <m:r>
                      <a:rPr lang="it-IT" sz="2000" i="1">
                        <a:solidFill>
                          <a:schemeClr val="tx1">
                            <a:lumMod val="85000"/>
                          </a:schemeClr>
                        </a:solidFill>
                        <a:latin typeface="Cambria Math" panose="02040503050406030204" pitchFamily="18" charset="0"/>
                      </a:rPr>
                      <m:t>:</m:t>
                    </m:r>
                    <m:r>
                      <a:rPr lang="it-IT" sz="2000" i="1">
                        <a:solidFill>
                          <a:schemeClr val="tx1">
                            <a:lumMod val="85000"/>
                          </a:schemeClr>
                        </a:solidFill>
                        <a:latin typeface="Cambria Math" panose="02040503050406030204" pitchFamily="18" charset="0"/>
                      </a:rPr>
                      <m:t>𝑓</m:t>
                    </m:r>
                    <m:d>
                      <m:dPr>
                        <m:ctrlPr>
                          <a:rPr lang="it-IT" sz="2000" i="1">
                            <a:solidFill>
                              <a:schemeClr val="tx1">
                                <a:lumMod val="85000"/>
                              </a:schemeClr>
                            </a:solidFill>
                            <a:latin typeface="Cambria Math" panose="02040503050406030204" pitchFamily="18" charset="0"/>
                          </a:rPr>
                        </m:ctrlPr>
                      </m:dPr>
                      <m:e>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𝑥</m:t>
                            </m:r>
                          </m:e>
                          <m:sub>
                            <m:r>
                              <a:rPr lang="it-IT" sz="2000" i="1">
                                <a:solidFill>
                                  <a:schemeClr val="tx1">
                                    <a:lumMod val="85000"/>
                                  </a:schemeClr>
                                </a:solidFill>
                                <a:latin typeface="Cambria Math" panose="02040503050406030204" pitchFamily="18" charset="0"/>
                              </a:rPr>
                              <m:t>𝑖</m:t>
                            </m:r>
                          </m:sub>
                        </m:sSub>
                      </m:e>
                    </m:d>
                    <m:r>
                      <a:rPr lang="it-IT" sz="2000" i="1">
                        <a:solidFill>
                          <a:schemeClr val="tx1">
                            <a:lumMod val="85000"/>
                          </a:schemeClr>
                        </a:solidFill>
                        <a:latin typeface="Cambria Math" panose="02040503050406030204" pitchFamily="18" charset="0"/>
                      </a:rPr>
                      <m:t>=</m:t>
                    </m:r>
                    <m:sSub>
                      <m:sSubPr>
                        <m:ctrlPr>
                          <a:rPr lang="it-IT" sz="2000" i="1">
                            <a:solidFill>
                              <a:schemeClr val="tx1">
                                <a:lumMod val="85000"/>
                              </a:schemeClr>
                            </a:solidFill>
                            <a:latin typeface="Cambria Math" panose="02040503050406030204" pitchFamily="18" charset="0"/>
                          </a:rPr>
                        </m:ctrlPr>
                      </m:sSubPr>
                      <m:e>
                        <m:r>
                          <a:rPr lang="it-IT" sz="2000" i="1">
                            <a:solidFill>
                              <a:schemeClr val="tx1">
                                <a:lumMod val="85000"/>
                              </a:schemeClr>
                            </a:solidFill>
                            <a:latin typeface="Cambria Math" panose="02040503050406030204" pitchFamily="18" charset="0"/>
                          </a:rPr>
                          <m:t>𝑦</m:t>
                        </m:r>
                      </m:e>
                      <m:sub>
                        <m:r>
                          <a:rPr lang="it-IT" sz="2000" i="1">
                            <a:solidFill>
                              <a:schemeClr val="tx1">
                                <a:lumMod val="85000"/>
                              </a:schemeClr>
                            </a:solidFill>
                            <a:latin typeface="Cambria Math" panose="02040503050406030204" pitchFamily="18" charset="0"/>
                          </a:rPr>
                          <m:t>𝑖</m:t>
                        </m:r>
                      </m:sub>
                    </m:sSub>
                    <m:r>
                      <a:rPr lang="it-IT" sz="2000" i="1">
                        <a:solidFill>
                          <a:schemeClr val="tx1">
                            <a:lumMod val="85000"/>
                          </a:schemeClr>
                        </a:solidFill>
                        <a:latin typeface="Cambria Math" panose="02040503050406030204" pitchFamily="18" charset="0"/>
                      </a:rPr>
                      <m:t>    </m:t>
                    </m:r>
                    <m:r>
                      <a:rPr lang="it-IT" sz="2000" i="1">
                        <a:solidFill>
                          <a:schemeClr val="tx1">
                            <a:lumMod val="85000"/>
                          </a:schemeClr>
                        </a:solidFill>
                        <a:latin typeface="Cambria Math" panose="02040503050406030204" pitchFamily="18" charset="0"/>
                      </a:rPr>
                      <m:t>𝑖</m:t>
                    </m:r>
                    <m:r>
                      <a:rPr lang="it-IT" sz="2000" i="1">
                        <a:solidFill>
                          <a:schemeClr val="tx1">
                            <a:lumMod val="85000"/>
                          </a:schemeClr>
                        </a:solidFill>
                        <a:latin typeface="Cambria Math" panose="02040503050406030204" pitchFamily="18" charset="0"/>
                      </a:rPr>
                      <m:t>=1,…,</m:t>
                    </m:r>
                    <m:r>
                      <a:rPr lang="it-IT" sz="2000" i="1">
                        <a:solidFill>
                          <a:schemeClr val="tx1">
                            <a:lumMod val="85000"/>
                          </a:schemeClr>
                        </a:solidFill>
                        <a:latin typeface="Cambria Math" panose="02040503050406030204" pitchFamily="18" charset="0"/>
                      </a:rPr>
                      <m:t>𝑛</m:t>
                    </m:r>
                    <m:r>
                      <a:rPr lang="it-IT" sz="2000" i="1">
                        <a:solidFill>
                          <a:schemeClr val="tx1">
                            <a:lumMod val="85000"/>
                          </a:schemeClr>
                        </a:solidFill>
                        <a:latin typeface="Cambria Math" panose="02040503050406030204" pitchFamily="18" charset="0"/>
                      </a:rPr>
                      <m:t> </m:t>
                    </m:r>
                  </m:oMath>
                </a14:m>
                <a:endParaRPr lang="it-IT" sz="2000" dirty="0">
                  <a:solidFill>
                    <a:schemeClr val="tx1">
                      <a:lumMod val="85000"/>
                    </a:schemeClr>
                  </a:solidFill>
                  <a:latin typeface="+mj-lt"/>
                </a:endParaRPr>
              </a:p>
              <a:p>
                <a:pPr marL="0" lvl="0" indent="0" algn="just">
                  <a:lnSpc>
                    <a:spcPct val="100000"/>
                  </a:lnSpc>
                  <a:spcBef>
                    <a:spcPts val="0"/>
                  </a:spcBef>
                  <a:buSzTx/>
                  <a:buNone/>
                  <a:defRPr/>
                </a:pPr>
                <a:endParaRPr lang="it-IT" dirty="0">
                  <a:solidFill>
                    <a:schemeClr val="tx1">
                      <a:lumMod val="85000"/>
                    </a:schemeClr>
                  </a:solidFill>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892031" y="1940729"/>
                <a:ext cx="7266318" cy="3521921"/>
              </a:xfrm>
              <a:blipFill>
                <a:blip r:embed="rId3"/>
                <a:stretch>
                  <a:fillRect l="-1174" r="-336"/>
                </a:stretch>
              </a:blipFill>
            </p:spPr>
            <p:txBody>
              <a:bodyPr/>
              <a:lstStyle/>
              <a:p>
                <a:r>
                  <a:rPr lang="it-IT">
                    <a:noFill/>
                  </a:rPr>
                  <a:t> </a:t>
                </a:r>
              </a:p>
            </p:txBody>
          </p:sp>
        </mc:Fallback>
      </mc:AlternateContent>
      <p:pic>
        <p:nvPicPr>
          <p:cNvPr id="3" name="Immagine 2">
            <a:extLst>
              <a:ext uri="{FF2B5EF4-FFF2-40B4-BE49-F238E27FC236}">
                <a16:creationId xmlns:a16="http://schemas.microsoft.com/office/drawing/2014/main" id="{92E14A0A-5CE4-4BBB-9FF4-22232CE3EB57}"/>
              </a:ext>
            </a:extLst>
          </p:cNvPr>
          <p:cNvPicPr>
            <a:picLocks noChangeAspect="1"/>
          </p:cNvPicPr>
          <p:nvPr/>
        </p:nvPicPr>
        <p:blipFill>
          <a:blip r:embed="rId4"/>
          <a:stretch>
            <a:fillRect/>
          </a:stretch>
        </p:blipFill>
        <p:spPr>
          <a:xfrm>
            <a:off x="8158349" y="2417309"/>
            <a:ext cx="3429461" cy="2023382"/>
          </a:xfrm>
          <a:prstGeom prst="rect">
            <a:avLst/>
          </a:prstGeom>
        </p:spPr>
      </p:pic>
    </p:spTree>
    <p:extLst>
      <p:ext uri="{BB962C8B-B14F-4D97-AF65-F5344CB8AC3E}">
        <p14:creationId xmlns:p14="http://schemas.microsoft.com/office/powerpoint/2010/main" val="92731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it-IT" sz="4400" dirty="0"/>
              <a:t>Interpolazione di </a:t>
            </a:r>
            <a:r>
              <a:rPr lang="it-IT" sz="4400" dirty="0" err="1"/>
              <a:t>hermitE</a:t>
            </a:r>
            <a:endParaRPr lang="it-IT" sz="4400" dirty="0">
              <a:latin typeface="Rockwell" panose="02060603020205020403" pitchFamily="18" charset="0"/>
            </a:endParaRPr>
          </a:p>
        </p:txBody>
      </p:sp>
      <mc:AlternateContent xmlns:mc="http://schemas.openxmlformats.org/markup-compatibility/2006">
        <mc:Choice xmlns:a14="http://schemas.microsoft.com/office/drawing/2010/main"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92031" y="1940729"/>
                <a:ext cx="7266318" cy="2987531"/>
              </a:xfrm>
            </p:spPr>
            <p:txBody>
              <a:bodyPr>
                <a:normAutofit/>
              </a:bodyPr>
              <a:lstStyle/>
              <a:p>
                <a:pPr marL="0" indent="0" algn="just">
                  <a:buNone/>
                </a:pPr>
                <a:r>
                  <a:rPr lang="it-IT" sz="2000" dirty="0">
                    <a:solidFill>
                      <a:schemeClr val="tx1">
                        <a:lumMod val="85000"/>
                      </a:schemeClr>
                    </a:solidFill>
                    <a:latin typeface="Tw Cen MT (Titoli)"/>
                  </a:rPr>
                  <a:t>La condizione di interpolazione è che la funzioni debba passare per i punti assegnati con una fissata tangente. Viene definita quindi, una tabella contenente nella prima riga ti nodi di interpolazione, mentre lungo le colonne sono presenti le condizioni di interpolazione. L’apice sta ad indicare il grado della derivata.</a:t>
                </a:r>
              </a:p>
              <a:p>
                <a:pPr marL="0" indent="0" algn="just">
                  <a:buNone/>
                </a:pPr>
                <a:r>
                  <a:rPr lang="it-IT" sz="2000" dirty="0">
                    <a:solidFill>
                      <a:schemeClr val="tx1">
                        <a:lumMod val="85000"/>
                      </a:schemeClr>
                    </a:solidFill>
                    <a:latin typeface="Tw Cen MT (Titoli)"/>
                  </a:rPr>
                  <a:t>Si assegnano condizioni sulla funzione </a:t>
                </a:r>
                <a14:m>
                  <m:oMath xmlns:m="http://schemas.openxmlformats.org/officeDocument/2006/math">
                    <m:r>
                      <a:rPr lang="it-IT" sz="2000" i="1" dirty="0" smtClean="0">
                        <a:solidFill>
                          <a:schemeClr val="tx1">
                            <a:lumMod val="85000"/>
                          </a:schemeClr>
                        </a:solidFill>
                        <a:latin typeface="Cambria Math" panose="02040503050406030204" pitchFamily="18" charset="0"/>
                      </a:rPr>
                      <m:t>𝑓</m:t>
                    </m:r>
                    <m:d>
                      <m:dPr>
                        <m:ctrlPr>
                          <a:rPr lang="it-IT" sz="2000" i="1" dirty="0" smtClean="0">
                            <a:solidFill>
                              <a:schemeClr val="tx1">
                                <a:lumMod val="85000"/>
                              </a:schemeClr>
                            </a:solidFill>
                            <a:latin typeface="Cambria Math" panose="02040503050406030204" pitchFamily="18" charset="0"/>
                          </a:rPr>
                        </m:ctrlPr>
                      </m:dPr>
                      <m:e>
                        <m:r>
                          <a:rPr lang="it-IT" sz="2000" b="0" i="1" dirty="0" smtClean="0">
                            <a:solidFill>
                              <a:schemeClr val="tx1">
                                <a:lumMod val="85000"/>
                              </a:schemeClr>
                            </a:solidFill>
                            <a:latin typeface="Cambria Math" panose="02040503050406030204" pitchFamily="18" charset="0"/>
                          </a:rPr>
                          <m:t>𝑥</m:t>
                        </m:r>
                      </m:e>
                    </m:d>
                  </m:oMath>
                </a14:m>
                <a:r>
                  <a:rPr lang="it-IT" sz="2000" dirty="0">
                    <a:solidFill>
                      <a:schemeClr val="tx1">
                        <a:lumMod val="85000"/>
                      </a:schemeClr>
                    </a:solidFill>
                    <a:latin typeface="Tw Cen MT (Titoli)"/>
                  </a:rPr>
                  <a:t> e sulla derivate (dall’ordine zero all’ordine q-1).</a:t>
                </a:r>
              </a:p>
            </p:txBody>
          </p:sp>
        </mc:Choice>
        <mc:Fallback>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892031" y="1940729"/>
                <a:ext cx="7266318" cy="2987531"/>
              </a:xfrm>
              <a:blipFill>
                <a:blip r:embed="rId3"/>
                <a:stretch>
                  <a:fillRect l="-839" r="-923"/>
                </a:stretch>
              </a:blipFill>
            </p:spPr>
            <p:txBody>
              <a:bodyPr/>
              <a:lstStyle/>
              <a:p>
                <a:r>
                  <a:rPr lang="it-IT">
                    <a:noFill/>
                  </a:rPr>
                  <a:t> </a:t>
                </a:r>
              </a:p>
            </p:txBody>
          </p:sp>
        </mc:Fallback>
      </mc:AlternateContent>
      <p:pic>
        <p:nvPicPr>
          <p:cNvPr id="8" name="Immagine 7">
            <a:extLst>
              <a:ext uri="{FF2B5EF4-FFF2-40B4-BE49-F238E27FC236}">
                <a16:creationId xmlns:a16="http://schemas.microsoft.com/office/drawing/2014/main" id="{B7CEFC98-ACD9-3488-B98E-3D2393DFC48D}"/>
              </a:ext>
            </a:extLst>
          </p:cNvPr>
          <p:cNvPicPr>
            <a:picLocks noChangeAspect="1"/>
          </p:cNvPicPr>
          <p:nvPr/>
        </p:nvPicPr>
        <p:blipFill>
          <a:blip r:embed="rId4"/>
          <a:stretch>
            <a:fillRect/>
          </a:stretch>
        </p:blipFill>
        <p:spPr>
          <a:xfrm>
            <a:off x="8263280" y="2097088"/>
            <a:ext cx="3391719" cy="1921625"/>
          </a:xfrm>
          <a:prstGeom prst="rect">
            <a:avLst/>
          </a:prstGeom>
        </p:spPr>
      </p:pic>
      <p:pic>
        <p:nvPicPr>
          <p:cNvPr id="9" name="Immagine 8">
            <a:extLst>
              <a:ext uri="{FF2B5EF4-FFF2-40B4-BE49-F238E27FC236}">
                <a16:creationId xmlns:a16="http://schemas.microsoft.com/office/drawing/2014/main" id="{1B0E5FDD-FA17-A2C9-98E2-9385BCD13EE9}"/>
              </a:ext>
            </a:extLst>
          </p:cNvPr>
          <p:cNvPicPr>
            <a:picLocks noChangeAspect="1"/>
          </p:cNvPicPr>
          <p:nvPr/>
        </p:nvPicPr>
        <p:blipFill>
          <a:blip r:embed="rId5"/>
          <a:stretch>
            <a:fillRect/>
          </a:stretch>
        </p:blipFill>
        <p:spPr>
          <a:xfrm>
            <a:off x="5557409" y="4538567"/>
            <a:ext cx="3391719" cy="1875899"/>
          </a:xfrm>
          <a:prstGeom prst="rect">
            <a:avLst/>
          </a:prstGeom>
        </p:spPr>
      </p:pic>
    </p:spTree>
    <p:extLst>
      <p:ext uri="{BB962C8B-B14F-4D97-AF65-F5344CB8AC3E}">
        <p14:creationId xmlns:p14="http://schemas.microsoft.com/office/powerpoint/2010/main" val="2144028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it-IT" sz="4400" dirty="0">
                <a:latin typeface="Rockwell" panose="02060603020205020403" pitchFamily="18" charset="0"/>
              </a:rPr>
              <a:t>Punti di controllo</a:t>
            </a:r>
          </a:p>
        </p:txBody>
      </p:sp>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92031" y="1940729"/>
            <a:ext cx="7266318" cy="2987531"/>
          </a:xfrm>
        </p:spPr>
        <p:txBody>
          <a:bodyPr>
            <a:normAutofit/>
          </a:bodyPr>
          <a:lstStyle/>
          <a:p>
            <a:pPr marL="0" indent="0" algn="just">
              <a:buNone/>
            </a:pPr>
            <a:r>
              <a:rPr lang="it-IT" sz="2000" dirty="0">
                <a:solidFill>
                  <a:schemeClr val="tx1">
                    <a:lumMod val="85000"/>
                  </a:schemeClr>
                </a:solidFill>
              </a:rPr>
              <a:t>I punti di controllo , introdotti da </a:t>
            </a:r>
            <a:r>
              <a:rPr lang="it-IT" sz="2000" dirty="0" err="1">
                <a:solidFill>
                  <a:schemeClr val="tx1">
                    <a:lumMod val="85000"/>
                  </a:schemeClr>
                </a:solidFill>
              </a:rPr>
              <a:t>Bézier</a:t>
            </a:r>
            <a:r>
              <a:rPr lang="it-IT" sz="2000" dirty="0">
                <a:solidFill>
                  <a:schemeClr val="tx1">
                    <a:lumMod val="85000"/>
                  </a:schemeClr>
                </a:solidFill>
              </a:rPr>
              <a:t>,  determinano la forma di una curva, e sono usati per dimensionare gli oggetti da disegnare nei problemi di interpolazione. Attraverso i punti di controllo viene costruito il </a:t>
            </a:r>
            <a:r>
              <a:rPr lang="it-IT" sz="2000" dirty="0" err="1">
                <a:solidFill>
                  <a:schemeClr val="tx1">
                    <a:lumMod val="85000"/>
                  </a:schemeClr>
                </a:solidFill>
              </a:rPr>
              <a:t>convex</a:t>
            </a:r>
            <a:r>
              <a:rPr lang="it-IT" sz="2000" dirty="0">
                <a:solidFill>
                  <a:schemeClr val="tx1">
                    <a:lumMod val="85000"/>
                  </a:schemeClr>
                </a:solidFill>
              </a:rPr>
              <a:t> </a:t>
            </a:r>
            <a:r>
              <a:rPr lang="it-IT" sz="2000" dirty="0" err="1">
                <a:solidFill>
                  <a:schemeClr val="tx1">
                    <a:lumMod val="85000"/>
                  </a:schemeClr>
                </a:solidFill>
              </a:rPr>
              <a:t>hull</a:t>
            </a:r>
            <a:r>
              <a:rPr lang="it-IT" sz="2000" dirty="0">
                <a:solidFill>
                  <a:schemeClr val="tx1">
                    <a:lumMod val="85000"/>
                  </a:schemeClr>
                </a:solidFill>
              </a:rPr>
              <a:t>, ossia il più piccolo inviluppo convesso contenente tali punti. </a:t>
            </a:r>
          </a:p>
          <a:p>
            <a:pPr marL="0" indent="0" algn="just">
              <a:buNone/>
            </a:pPr>
            <a:r>
              <a:rPr lang="it-IT" sz="2000" dirty="0">
                <a:solidFill>
                  <a:schemeClr val="tx1">
                    <a:lumMod val="85000"/>
                  </a:schemeClr>
                </a:solidFill>
              </a:rPr>
              <a:t>Sul </a:t>
            </a:r>
            <a:r>
              <a:rPr lang="it-IT" sz="2000" dirty="0" err="1">
                <a:solidFill>
                  <a:schemeClr val="tx1">
                    <a:lumMod val="85000"/>
                  </a:schemeClr>
                </a:solidFill>
              </a:rPr>
              <a:t>convex</a:t>
            </a:r>
            <a:r>
              <a:rPr lang="it-IT" sz="2000" dirty="0">
                <a:solidFill>
                  <a:schemeClr val="tx1">
                    <a:lumMod val="85000"/>
                  </a:schemeClr>
                </a:solidFill>
              </a:rPr>
              <a:t> </a:t>
            </a:r>
            <a:r>
              <a:rPr lang="it-IT" sz="2000" dirty="0" err="1">
                <a:solidFill>
                  <a:schemeClr val="tx1">
                    <a:lumMod val="85000"/>
                  </a:schemeClr>
                </a:solidFill>
              </a:rPr>
              <a:t>hull</a:t>
            </a:r>
            <a:r>
              <a:rPr lang="it-IT" sz="2000" dirty="0">
                <a:solidFill>
                  <a:schemeClr val="tx1">
                    <a:lumMod val="85000"/>
                  </a:schemeClr>
                </a:solidFill>
              </a:rPr>
              <a:t> vengono costruite tutte le curve attraverso l’uso di polinomi, in quanto semplici da manipolare</a:t>
            </a:r>
          </a:p>
        </p:txBody>
      </p:sp>
      <p:pic>
        <p:nvPicPr>
          <p:cNvPr id="3" name="Immagine 2">
            <a:extLst>
              <a:ext uri="{FF2B5EF4-FFF2-40B4-BE49-F238E27FC236}">
                <a16:creationId xmlns:a16="http://schemas.microsoft.com/office/drawing/2014/main" id="{DE9C22B8-48F5-D05E-D339-B22455D7A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9312" y="2097088"/>
            <a:ext cx="2910382" cy="2182787"/>
          </a:xfrm>
          <a:prstGeom prst="rect">
            <a:avLst/>
          </a:prstGeom>
        </p:spPr>
      </p:pic>
    </p:spTree>
    <p:extLst>
      <p:ext uri="{BB962C8B-B14F-4D97-AF65-F5344CB8AC3E}">
        <p14:creationId xmlns:p14="http://schemas.microsoft.com/office/powerpoint/2010/main" val="118600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B6CE4-2B13-4715-B5B2-615A55922CA1}"/>
              </a:ext>
            </a:extLst>
          </p:cNvPr>
          <p:cNvSpPr>
            <a:spLocks noGrp="1"/>
          </p:cNvSpPr>
          <p:nvPr>
            <p:ph type="title"/>
          </p:nvPr>
        </p:nvSpPr>
        <p:spPr>
          <a:xfrm>
            <a:off x="1143001" y="445325"/>
            <a:ext cx="9905998" cy="1478570"/>
          </a:xfrm>
        </p:spPr>
        <p:txBody>
          <a:bodyPr rtlCol="0">
            <a:normAutofit/>
          </a:bodyPr>
          <a:lstStyle/>
          <a:p>
            <a:pPr rtl="0"/>
            <a:r>
              <a:rPr lang="it-IT" sz="4400" dirty="0"/>
              <a:t>Polinomio interpolante</a:t>
            </a:r>
            <a:endParaRPr lang="it-IT" sz="4400" dirty="0">
              <a:latin typeface="Rockwell" panose="02060603020205020403" pitchFamily="18" charset="0"/>
            </a:endParaRPr>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CB057314-7645-3DE7-8647-3DAE70991568}"/>
                  </a:ext>
                </a:extLst>
              </p:cNvPr>
              <p:cNvSpPr>
                <a:spLocks noGrp="1"/>
              </p:cNvSpPr>
              <p:nvPr>
                <p:ph idx="1"/>
              </p:nvPr>
            </p:nvSpPr>
            <p:spPr>
              <a:xfrm>
                <a:off x="849012" y="1757104"/>
                <a:ext cx="10493976" cy="4869327"/>
              </a:xfrm>
            </p:spPr>
            <p:txBody>
              <a:bodyPr>
                <a:noAutofit/>
              </a:bodyPr>
              <a:lstStyle/>
              <a:p>
                <a:pPr marL="0" indent="0" algn="just">
                  <a:buNone/>
                </a:pPr>
                <a:r>
                  <a:rPr lang="it-IT" sz="1600" dirty="0">
                    <a:solidFill>
                      <a:schemeClr val="tx1">
                        <a:lumMod val="85000"/>
                      </a:schemeClr>
                    </a:solidFill>
                  </a:rPr>
                  <a:t>La traduzione del modello per la costruzione della curva in termini matematici, richiede l’adozione della forma più adatta per rappresentare il nostro polinomio interpolante.</a:t>
                </a:r>
                <a14:m>
                  <m:oMath xmlns:m="http://schemas.openxmlformats.org/officeDocument/2006/math">
                    <m:r>
                      <m:rPr>
                        <m:nor/>
                      </m:rPr>
                      <a:rPr lang="it-IT" sz="1600" dirty="0" smtClean="0">
                        <a:solidFill>
                          <a:schemeClr val="tx1">
                            <a:lumMod val="85000"/>
                          </a:schemeClr>
                        </a:solidFill>
                      </a:rPr>
                      <m:t>Consideriamo</m:t>
                    </m:r>
                    <m:r>
                      <m:rPr>
                        <m:nor/>
                      </m:rPr>
                      <a:rPr lang="it-IT" sz="1600" dirty="0" smtClean="0">
                        <a:solidFill>
                          <a:schemeClr val="tx1">
                            <a:lumMod val="85000"/>
                          </a:schemeClr>
                        </a:solidFill>
                      </a:rPr>
                      <m:t> </m:t>
                    </m:r>
                    <m:r>
                      <a:rPr lang="it-IT" sz="1600">
                        <a:solidFill>
                          <a:schemeClr val="tx1">
                            <a:lumMod val="85000"/>
                          </a:schemeClr>
                        </a:solidFill>
                        <a:latin typeface="Cambria Math" panose="02040503050406030204" pitchFamily="18" charset="0"/>
                      </a:rPr>
                      <m:t>𝑛</m:t>
                    </m:r>
                    <m:r>
                      <a:rPr lang="it-IT" sz="1600">
                        <a:solidFill>
                          <a:schemeClr val="tx1">
                            <a:lumMod val="85000"/>
                          </a:schemeClr>
                        </a:solidFill>
                        <a:latin typeface="Cambria Math" panose="02040503050406030204" pitchFamily="18" charset="0"/>
                      </a:rPr>
                      <m:t>+1</m:t>
                    </m:r>
                    <m:r>
                      <m:rPr>
                        <m:nor/>
                      </m:rPr>
                      <a:rPr lang="it-IT" sz="1600" dirty="0">
                        <a:solidFill>
                          <a:schemeClr val="tx1">
                            <a:lumMod val="85000"/>
                          </a:schemeClr>
                        </a:solidFill>
                      </a:rPr>
                      <m:t> </m:t>
                    </m:r>
                    <m:r>
                      <m:rPr>
                        <m:nor/>
                      </m:rPr>
                      <a:rPr lang="it-IT" sz="1600" dirty="0">
                        <a:solidFill>
                          <a:schemeClr val="tx1">
                            <a:lumMod val="85000"/>
                          </a:schemeClr>
                        </a:solidFill>
                      </a:rPr>
                      <m:t>funzioni</m:t>
                    </m:r>
                    <m:r>
                      <m:rPr>
                        <m:nor/>
                      </m:rPr>
                      <a:rPr lang="it-IT" sz="1600" dirty="0">
                        <a:solidFill>
                          <a:schemeClr val="tx1">
                            <a:lumMod val="85000"/>
                          </a:schemeClr>
                        </a:solidFill>
                      </a:rPr>
                      <m:t> </m:t>
                    </m:r>
                    <m:r>
                      <m:rPr>
                        <m:nor/>
                      </m:rPr>
                      <a:rPr lang="it-IT" sz="1600" dirty="0">
                        <a:solidFill>
                          <a:schemeClr val="tx1">
                            <a:lumMod val="85000"/>
                          </a:schemeClr>
                        </a:solidFill>
                      </a:rPr>
                      <m:t>linearmente</m:t>
                    </m:r>
                    <m:r>
                      <m:rPr>
                        <m:nor/>
                      </m:rPr>
                      <a:rPr lang="it-IT" sz="1600" dirty="0">
                        <a:solidFill>
                          <a:schemeClr val="tx1">
                            <a:lumMod val="85000"/>
                          </a:schemeClr>
                        </a:solidFill>
                      </a:rPr>
                      <m:t> </m:t>
                    </m:r>
                    <m:r>
                      <m:rPr>
                        <m:nor/>
                      </m:rPr>
                      <a:rPr lang="it-IT" sz="1600" dirty="0">
                        <a:solidFill>
                          <a:schemeClr val="tx1">
                            <a:lumMod val="85000"/>
                          </a:schemeClr>
                        </a:solidFill>
                      </a:rPr>
                      <m:t>indipendenti</m:t>
                    </m:r>
                    <m:r>
                      <m:rPr>
                        <m:nor/>
                      </m:rPr>
                      <a:rPr lang="it-IT" sz="1600" dirty="0">
                        <a:solidFill>
                          <a:schemeClr val="tx1">
                            <a:lumMod val="85000"/>
                          </a:schemeClr>
                        </a:solidFill>
                      </a:rPr>
                      <m:t> </m:t>
                    </m:r>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𝜑</m:t>
                        </m:r>
                      </m:e>
                      <m:sub>
                        <m:r>
                          <a:rPr lang="it-IT" sz="1600">
                            <a:solidFill>
                              <a:schemeClr val="tx1">
                                <a:lumMod val="85000"/>
                              </a:schemeClr>
                            </a:solidFill>
                            <a:latin typeface="Cambria Math" panose="02040503050406030204" pitchFamily="18" charset="0"/>
                          </a:rPr>
                          <m:t>𝑖</m:t>
                        </m:r>
                      </m:sub>
                    </m:sSub>
                    <m:r>
                      <m:rPr>
                        <m:nor/>
                      </m:rPr>
                      <a:rPr lang="it-IT" sz="1600" dirty="0">
                        <a:solidFill>
                          <a:schemeClr val="tx1">
                            <a:lumMod val="85000"/>
                          </a:schemeClr>
                        </a:solidFill>
                      </a:rPr>
                      <m:t> </m:t>
                    </m:r>
                    <m:r>
                      <m:rPr>
                        <m:nor/>
                      </m:rPr>
                      <a:rPr lang="it-IT" sz="1600" dirty="0">
                        <a:solidFill>
                          <a:schemeClr val="tx1">
                            <a:lumMod val="85000"/>
                          </a:schemeClr>
                        </a:solidFill>
                      </a:rPr>
                      <m:t>definite</m:t>
                    </m:r>
                    <m:r>
                      <m:rPr>
                        <m:nor/>
                      </m:rPr>
                      <a:rPr lang="it-IT" sz="1600" dirty="0">
                        <a:solidFill>
                          <a:schemeClr val="tx1">
                            <a:lumMod val="85000"/>
                          </a:schemeClr>
                        </a:solidFill>
                      </a:rPr>
                      <m:t> </m:t>
                    </m:r>
                    <m:r>
                      <m:rPr>
                        <m:nor/>
                      </m:rPr>
                      <a:rPr lang="it-IT" sz="1600" dirty="0">
                        <a:solidFill>
                          <a:schemeClr val="tx1">
                            <a:lumMod val="85000"/>
                          </a:schemeClr>
                        </a:solidFill>
                      </a:rPr>
                      <m:t>in</m:t>
                    </m:r>
                    <m:r>
                      <m:rPr>
                        <m:nor/>
                      </m:rPr>
                      <a:rPr lang="it-IT" sz="1600" dirty="0">
                        <a:solidFill>
                          <a:schemeClr val="tx1">
                            <a:lumMod val="85000"/>
                          </a:schemeClr>
                        </a:solidFill>
                      </a:rPr>
                      <m:t> </m:t>
                    </m:r>
                    <m:r>
                      <m:rPr>
                        <m:nor/>
                      </m:rPr>
                      <a:rPr lang="it-IT" sz="1600" dirty="0">
                        <a:solidFill>
                          <a:schemeClr val="tx1">
                            <a:lumMod val="85000"/>
                          </a:schemeClr>
                        </a:solidFill>
                      </a:rPr>
                      <m:t>un</m:t>
                    </m:r>
                    <m:r>
                      <m:rPr>
                        <m:nor/>
                      </m:rPr>
                      <a:rPr lang="it-IT" sz="1600" dirty="0">
                        <a:solidFill>
                          <a:schemeClr val="tx1">
                            <a:lumMod val="85000"/>
                          </a:schemeClr>
                        </a:solidFill>
                      </a:rPr>
                      <m:t> </m:t>
                    </m:r>
                    <m:r>
                      <m:rPr>
                        <m:nor/>
                      </m:rPr>
                      <a:rPr lang="it-IT" sz="1600" dirty="0">
                        <a:solidFill>
                          <a:schemeClr val="tx1">
                            <a:lumMod val="85000"/>
                          </a:schemeClr>
                        </a:solidFill>
                      </a:rPr>
                      <m:t>certo</m:t>
                    </m:r>
                    <m:r>
                      <m:rPr>
                        <m:nor/>
                      </m:rPr>
                      <a:rPr lang="it-IT" sz="1600" dirty="0">
                        <a:solidFill>
                          <a:schemeClr val="tx1">
                            <a:lumMod val="85000"/>
                          </a:schemeClr>
                        </a:solidFill>
                      </a:rPr>
                      <m:t> </m:t>
                    </m:r>
                    <m:r>
                      <m:rPr>
                        <m:nor/>
                      </m:rPr>
                      <a:rPr lang="it-IT" sz="1600" dirty="0">
                        <a:solidFill>
                          <a:schemeClr val="tx1">
                            <a:lumMod val="85000"/>
                          </a:schemeClr>
                        </a:solidFill>
                      </a:rPr>
                      <m:t>intervallo</m:t>
                    </m:r>
                    <m:r>
                      <m:rPr>
                        <m:nor/>
                      </m:rPr>
                      <a:rPr lang="it-IT" sz="1600" dirty="0">
                        <a:solidFill>
                          <a:schemeClr val="tx1">
                            <a:lumMod val="85000"/>
                          </a:schemeClr>
                        </a:solidFill>
                      </a:rPr>
                      <m:t> </m:t>
                    </m:r>
                    <m:d>
                      <m:dPr>
                        <m:begChr m:val="["/>
                        <m:endChr m:val="]"/>
                        <m:ctrlPr>
                          <a:rPr lang="it-IT" sz="1600" i="1">
                            <a:solidFill>
                              <a:schemeClr val="tx1">
                                <a:lumMod val="85000"/>
                              </a:schemeClr>
                            </a:solidFill>
                            <a:latin typeface="Cambria Math" panose="02040503050406030204" pitchFamily="18" charset="0"/>
                          </a:rPr>
                        </m:ctrlPr>
                      </m:dPr>
                      <m:e>
                        <m:r>
                          <a:rPr lang="it-IT" sz="1600">
                            <a:solidFill>
                              <a:schemeClr val="tx1">
                                <a:lumMod val="85000"/>
                              </a:schemeClr>
                            </a:solidFill>
                            <a:latin typeface="Cambria Math" panose="02040503050406030204" pitchFamily="18" charset="0"/>
                          </a:rPr>
                          <m:t>𝑎</m:t>
                        </m:r>
                        <m:r>
                          <a:rPr lang="it-IT" sz="1600">
                            <a:solidFill>
                              <a:schemeClr val="tx1">
                                <a:lumMod val="85000"/>
                              </a:schemeClr>
                            </a:solidFill>
                            <a:latin typeface="Cambria Math" panose="02040503050406030204" pitchFamily="18" charset="0"/>
                          </a:rPr>
                          <m:t>,</m:t>
                        </m:r>
                        <m:r>
                          <a:rPr lang="it-IT" sz="1600">
                            <a:solidFill>
                              <a:schemeClr val="tx1">
                                <a:lumMod val="85000"/>
                              </a:schemeClr>
                            </a:solidFill>
                            <a:latin typeface="Cambria Math" panose="02040503050406030204" pitchFamily="18" charset="0"/>
                          </a:rPr>
                          <m:t>𝑏</m:t>
                        </m:r>
                      </m:e>
                    </m:d>
                    <m:r>
                      <m:rPr>
                        <m:nor/>
                      </m:rPr>
                      <a:rPr lang="it-IT" sz="1600" dirty="0">
                        <a:solidFill>
                          <a:schemeClr val="tx1">
                            <a:lumMod val="85000"/>
                          </a:schemeClr>
                        </a:solidFill>
                      </a:rPr>
                      <m:t>. </m:t>
                    </m:r>
                    <m:r>
                      <m:rPr>
                        <m:nor/>
                      </m:rPr>
                      <a:rPr lang="it-IT" sz="1600" b="0" i="0" dirty="0" smtClean="0">
                        <a:solidFill>
                          <a:schemeClr val="tx1">
                            <a:lumMod val="85000"/>
                          </a:schemeClr>
                        </a:solidFill>
                      </a:rPr>
                      <m:t>A</m:t>
                    </m:r>
                    <m:r>
                      <m:rPr>
                        <m:nor/>
                      </m:rPr>
                      <a:rPr lang="it-IT" sz="1600" dirty="0">
                        <a:solidFill>
                          <a:schemeClr val="tx1">
                            <a:lumMod val="85000"/>
                          </a:schemeClr>
                        </a:solidFill>
                      </a:rPr>
                      <m:t>s</m:t>
                    </m:r>
                    <m:r>
                      <m:rPr>
                        <m:nor/>
                      </m:rPr>
                      <a:rPr lang="it-IT" sz="1600" b="0" i="0" dirty="0" smtClean="0">
                        <a:solidFill>
                          <a:schemeClr val="tx1">
                            <a:lumMod val="85000"/>
                          </a:schemeClr>
                        </a:solidFill>
                      </a:rPr>
                      <m:t>s</m:t>
                    </m:r>
                    <m:r>
                      <m:rPr>
                        <m:nor/>
                      </m:rPr>
                      <a:rPr lang="it-IT" sz="1600" dirty="0">
                        <a:solidFill>
                          <a:schemeClr val="tx1">
                            <a:lumMod val="85000"/>
                          </a:schemeClr>
                        </a:solidFill>
                      </a:rPr>
                      <m:t>egnati</m:t>
                    </m:r>
                    <m:r>
                      <m:rPr>
                        <m:nor/>
                      </m:rPr>
                      <a:rPr lang="it-IT" sz="1600" dirty="0">
                        <a:solidFill>
                          <a:schemeClr val="tx1">
                            <a:lumMod val="85000"/>
                          </a:schemeClr>
                        </a:solidFill>
                      </a:rPr>
                      <m:t> </m:t>
                    </m:r>
                    <m:r>
                      <m:rPr>
                        <m:nor/>
                      </m:rPr>
                      <a:rPr lang="it-IT" sz="1600" dirty="0">
                        <a:solidFill>
                          <a:schemeClr val="tx1">
                            <a:lumMod val="85000"/>
                          </a:schemeClr>
                        </a:solidFill>
                      </a:rPr>
                      <m:t>i</m:t>
                    </m:r>
                    <m:r>
                      <m:rPr>
                        <m:nor/>
                      </m:rPr>
                      <a:rPr lang="it-IT" sz="1600" dirty="0">
                        <a:solidFill>
                          <a:schemeClr val="tx1">
                            <a:lumMod val="85000"/>
                          </a:schemeClr>
                        </a:solidFill>
                      </a:rPr>
                      <m:t> </m:t>
                    </m:r>
                    <m:r>
                      <m:rPr>
                        <m:nor/>
                      </m:rPr>
                      <a:rPr lang="it-IT" sz="1600" dirty="0">
                        <a:solidFill>
                          <a:schemeClr val="tx1">
                            <a:lumMod val="85000"/>
                          </a:schemeClr>
                        </a:solidFill>
                      </a:rPr>
                      <m:t>valori</m:t>
                    </m:r>
                    <m:r>
                      <m:rPr>
                        <m:nor/>
                      </m:rPr>
                      <a:rPr lang="it-IT" sz="1600" dirty="0">
                        <a:solidFill>
                          <a:schemeClr val="tx1">
                            <a:lumMod val="85000"/>
                          </a:schemeClr>
                        </a:solidFill>
                      </a:rPr>
                      <m:t> </m:t>
                    </m:r>
                    <m:d>
                      <m:dPr>
                        <m:ctrlPr>
                          <a:rPr lang="it-IT" sz="1600" i="1">
                            <a:solidFill>
                              <a:schemeClr val="tx1">
                                <a:lumMod val="85000"/>
                              </a:schemeClr>
                            </a:solidFill>
                            <a:latin typeface="Cambria Math" panose="02040503050406030204" pitchFamily="18" charset="0"/>
                          </a:rPr>
                        </m:ctrlPr>
                      </m:dPr>
                      <m:e>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𝑥</m:t>
                            </m:r>
                          </m:e>
                          <m:sub>
                            <m:r>
                              <a:rPr lang="it-IT" sz="1600">
                                <a:solidFill>
                                  <a:schemeClr val="tx1">
                                    <a:lumMod val="85000"/>
                                  </a:schemeClr>
                                </a:solidFill>
                                <a:latin typeface="Cambria Math" panose="02040503050406030204" pitchFamily="18" charset="0"/>
                              </a:rPr>
                              <m:t>𝑖</m:t>
                            </m:r>
                          </m:sub>
                        </m:sSub>
                        <m:r>
                          <a:rPr lang="it-IT" sz="1600">
                            <a:solidFill>
                              <a:schemeClr val="tx1">
                                <a:lumMod val="85000"/>
                              </a:schemeClr>
                            </a:solidFill>
                            <a:latin typeface="Cambria Math" panose="02040503050406030204" pitchFamily="18" charset="0"/>
                          </a:rPr>
                          <m:t>,</m:t>
                        </m:r>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𝑦</m:t>
                            </m:r>
                          </m:e>
                          <m:sub>
                            <m:r>
                              <a:rPr lang="it-IT" sz="1600">
                                <a:solidFill>
                                  <a:schemeClr val="tx1">
                                    <a:lumMod val="85000"/>
                                  </a:schemeClr>
                                </a:solidFill>
                                <a:latin typeface="Cambria Math" panose="02040503050406030204" pitchFamily="18" charset="0"/>
                              </a:rPr>
                              <m:t>𝑖</m:t>
                            </m:r>
                          </m:sub>
                        </m:sSub>
                      </m:e>
                    </m:d>
                    <m:r>
                      <m:rPr>
                        <m:nor/>
                      </m:rPr>
                      <a:rPr lang="it-IT" sz="1600" dirty="0">
                        <a:solidFill>
                          <a:schemeClr val="tx1">
                            <a:lumMod val="85000"/>
                          </a:schemeClr>
                        </a:solidFill>
                      </a:rPr>
                      <m:t> </m:t>
                    </m:r>
                    <m:r>
                      <m:rPr>
                        <m:nor/>
                      </m:rPr>
                      <a:rPr lang="it-IT" sz="1600" dirty="0">
                        <a:solidFill>
                          <a:schemeClr val="tx1">
                            <a:lumMod val="85000"/>
                          </a:schemeClr>
                        </a:solidFill>
                      </a:rPr>
                      <m:t>con</m:t>
                    </m:r>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 </m:t>
                        </m:r>
                        <m:r>
                          <a:rPr lang="it-IT" sz="1600">
                            <a:solidFill>
                              <a:schemeClr val="tx1">
                                <a:lumMod val="85000"/>
                              </a:schemeClr>
                            </a:solidFill>
                            <a:latin typeface="Cambria Math" panose="02040503050406030204" pitchFamily="18" charset="0"/>
                          </a:rPr>
                          <m:t>𝑥</m:t>
                        </m:r>
                      </m:e>
                      <m:sub>
                        <m:r>
                          <a:rPr lang="it-IT" sz="1600">
                            <a:solidFill>
                              <a:schemeClr val="tx1">
                                <a:lumMod val="85000"/>
                              </a:schemeClr>
                            </a:solidFill>
                            <a:latin typeface="Cambria Math" panose="02040503050406030204" pitchFamily="18" charset="0"/>
                          </a:rPr>
                          <m:t>𝑖</m:t>
                        </m:r>
                      </m:sub>
                    </m:sSub>
                    <m:r>
                      <a:rPr lang="it-IT" sz="1600">
                        <a:solidFill>
                          <a:schemeClr val="tx1">
                            <a:lumMod val="85000"/>
                          </a:schemeClr>
                        </a:solidFill>
                        <a:latin typeface="Cambria Math" panose="02040503050406030204" pitchFamily="18" charset="0"/>
                      </a:rPr>
                      <m:t>∈</m:t>
                    </m:r>
                    <m:d>
                      <m:dPr>
                        <m:begChr m:val="["/>
                        <m:endChr m:val="]"/>
                        <m:ctrlPr>
                          <a:rPr lang="it-IT" sz="1600" i="1">
                            <a:solidFill>
                              <a:schemeClr val="tx1">
                                <a:lumMod val="85000"/>
                              </a:schemeClr>
                            </a:solidFill>
                            <a:latin typeface="Cambria Math" panose="02040503050406030204" pitchFamily="18" charset="0"/>
                          </a:rPr>
                        </m:ctrlPr>
                      </m:dPr>
                      <m:e>
                        <m:r>
                          <a:rPr lang="it-IT" sz="1600">
                            <a:solidFill>
                              <a:schemeClr val="tx1">
                                <a:lumMod val="85000"/>
                              </a:schemeClr>
                            </a:solidFill>
                            <a:latin typeface="Cambria Math" panose="02040503050406030204" pitchFamily="18" charset="0"/>
                          </a:rPr>
                          <m:t>𝑎</m:t>
                        </m:r>
                        <m:r>
                          <a:rPr lang="it-IT" sz="1600">
                            <a:solidFill>
                              <a:schemeClr val="tx1">
                                <a:lumMod val="85000"/>
                              </a:schemeClr>
                            </a:solidFill>
                            <a:latin typeface="Cambria Math" panose="02040503050406030204" pitchFamily="18" charset="0"/>
                          </a:rPr>
                          <m:t>,</m:t>
                        </m:r>
                        <m:r>
                          <a:rPr lang="it-IT" sz="1600">
                            <a:solidFill>
                              <a:schemeClr val="tx1">
                                <a:lumMod val="85000"/>
                              </a:schemeClr>
                            </a:solidFill>
                            <a:latin typeface="Cambria Math" panose="02040503050406030204" pitchFamily="18" charset="0"/>
                          </a:rPr>
                          <m:t>𝑏</m:t>
                        </m:r>
                      </m:e>
                    </m:d>
                    <m:r>
                      <m:rPr>
                        <m:nor/>
                      </m:rPr>
                      <a:rPr lang="it-IT" sz="1600" dirty="0">
                        <a:solidFill>
                          <a:schemeClr val="tx1">
                            <a:lumMod val="85000"/>
                          </a:schemeClr>
                        </a:solidFill>
                      </a:rPr>
                      <m:t> </m:t>
                    </m:r>
                    <m:r>
                      <m:rPr>
                        <m:nor/>
                      </m:rPr>
                      <a:rPr lang="it-IT" sz="1600" dirty="0">
                        <a:solidFill>
                          <a:schemeClr val="tx1">
                            <a:lumMod val="85000"/>
                          </a:schemeClr>
                        </a:solidFill>
                      </a:rPr>
                      <m:t>tali</m:t>
                    </m:r>
                    <m:r>
                      <m:rPr>
                        <m:nor/>
                      </m:rPr>
                      <a:rPr lang="it-IT" sz="1600" dirty="0">
                        <a:solidFill>
                          <a:schemeClr val="tx1">
                            <a:lumMod val="85000"/>
                          </a:schemeClr>
                        </a:solidFill>
                      </a:rPr>
                      <m:t> </m:t>
                    </m:r>
                    <m:r>
                      <m:rPr>
                        <m:nor/>
                      </m:rPr>
                      <a:rPr lang="it-IT" sz="1600" dirty="0">
                        <a:solidFill>
                          <a:schemeClr val="tx1">
                            <a:lumMod val="85000"/>
                          </a:schemeClr>
                        </a:solidFill>
                      </a:rPr>
                      <m:t>che</m:t>
                    </m:r>
                    <m:r>
                      <m:rPr>
                        <m:nor/>
                      </m:rPr>
                      <a:rPr lang="it-IT" sz="1600" dirty="0">
                        <a:solidFill>
                          <a:schemeClr val="tx1">
                            <a:lumMod val="85000"/>
                          </a:schemeClr>
                        </a:solidFill>
                      </a:rPr>
                      <m:t> </m:t>
                    </m:r>
                    <m:r>
                      <m:rPr>
                        <m:nor/>
                      </m:rPr>
                      <a:rPr lang="it-IT" sz="1600" dirty="0">
                        <a:solidFill>
                          <a:schemeClr val="tx1">
                            <a:lumMod val="85000"/>
                          </a:schemeClr>
                        </a:solidFill>
                      </a:rPr>
                      <m:t>i</m:t>
                    </m:r>
                    <m:r>
                      <m:rPr>
                        <m:nor/>
                      </m:rPr>
                      <a:rPr lang="it-IT" sz="1600" dirty="0">
                        <a:solidFill>
                          <a:schemeClr val="tx1">
                            <a:lumMod val="85000"/>
                          </a:schemeClr>
                        </a:solidFill>
                      </a:rPr>
                      <m:t> </m:t>
                    </m:r>
                    <m:r>
                      <m:rPr>
                        <m:nor/>
                      </m:rPr>
                      <a:rPr lang="it-IT" sz="1600" dirty="0">
                        <a:solidFill>
                          <a:schemeClr val="tx1">
                            <a:lumMod val="85000"/>
                          </a:schemeClr>
                        </a:solidFill>
                      </a:rPr>
                      <m:t>punti</m:t>
                    </m:r>
                    <m:r>
                      <m:rPr>
                        <m:nor/>
                      </m:rPr>
                      <a:rPr lang="it-IT" sz="1600" dirty="0">
                        <a:solidFill>
                          <a:schemeClr val="tx1">
                            <a:lumMod val="85000"/>
                          </a:schemeClr>
                        </a:solidFill>
                      </a:rPr>
                      <m:t> </m:t>
                    </m:r>
                    <m:r>
                      <m:rPr>
                        <m:nor/>
                      </m:rPr>
                      <a:rPr lang="it-IT" sz="1600" dirty="0">
                        <a:solidFill>
                          <a:schemeClr val="tx1">
                            <a:lumMod val="85000"/>
                          </a:schemeClr>
                        </a:solidFill>
                      </a:rPr>
                      <m:t>siano</m:t>
                    </m:r>
                    <m:r>
                      <m:rPr>
                        <m:nor/>
                      </m:rPr>
                      <a:rPr lang="it-IT" sz="1600" dirty="0">
                        <a:solidFill>
                          <a:schemeClr val="tx1">
                            <a:lumMod val="85000"/>
                          </a:schemeClr>
                        </a:solidFill>
                      </a:rPr>
                      <m:t> </m:t>
                    </m:r>
                    <m:r>
                      <m:rPr>
                        <m:nor/>
                      </m:rPr>
                      <a:rPr lang="it-IT" sz="1600" dirty="0">
                        <a:solidFill>
                          <a:schemeClr val="tx1">
                            <a:lumMod val="85000"/>
                          </a:schemeClr>
                        </a:solidFill>
                      </a:rPr>
                      <m:t>distinti</m:t>
                    </m:r>
                    <m:r>
                      <m:rPr>
                        <m:nor/>
                      </m:rPr>
                      <a:rPr lang="it-IT" sz="1600" dirty="0">
                        <a:solidFill>
                          <a:schemeClr val="tx1">
                            <a:lumMod val="85000"/>
                          </a:schemeClr>
                        </a:solidFill>
                      </a:rPr>
                      <m:t> </m:t>
                    </m:r>
                    <m:r>
                      <m:rPr>
                        <m:nor/>
                      </m:rPr>
                      <a:rPr lang="it-IT" sz="1600" dirty="0">
                        <a:solidFill>
                          <a:schemeClr val="tx1">
                            <a:lumMod val="85000"/>
                          </a:schemeClr>
                        </a:solidFill>
                      </a:rPr>
                      <m:t>tra</m:t>
                    </m:r>
                    <m:r>
                      <m:rPr>
                        <m:nor/>
                      </m:rPr>
                      <a:rPr lang="it-IT" sz="1600" dirty="0">
                        <a:solidFill>
                          <a:schemeClr val="tx1">
                            <a:lumMod val="85000"/>
                          </a:schemeClr>
                        </a:solidFill>
                      </a:rPr>
                      <m:t> </m:t>
                    </m:r>
                    <m:r>
                      <m:rPr>
                        <m:nor/>
                      </m:rPr>
                      <a:rPr lang="it-IT" sz="1600" dirty="0">
                        <a:solidFill>
                          <a:schemeClr val="tx1">
                            <a:lumMod val="85000"/>
                          </a:schemeClr>
                        </a:solidFill>
                      </a:rPr>
                      <m:t>loro</m:t>
                    </m:r>
                    <m:r>
                      <m:rPr>
                        <m:nor/>
                      </m:rPr>
                      <a:rPr lang="it-IT" sz="1600" b="0" i="0" dirty="0" smtClean="0">
                        <a:solidFill>
                          <a:schemeClr val="tx1">
                            <a:lumMod val="85000"/>
                          </a:schemeClr>
                        </a:solidFill>
                      </a:rPr>
                      <m:t>, </m:t>
                    </m:r>
                    <m:r>
                      <m:rPr>
                        <m:nor/>
                      </m:rPr>
                      <a:rPr lang="it-IT" sz="1600" b="0" i="0" dirty="0" smtClean="0">
                        <a:solidFill>
                          <a:schemeClr val="tx1">
                            <a:lumMod val="85000"/>
                          </a:schemeClr>
                        </a:solidFill>
                      </a:rPr>
                      <m:t>si</m:t>
                    </m:r>
                    <m:r>
                      <m:rPr>
                        <m:nor/>
                      </m:rPr>
                      <a:rPr lang="it-IT" sz="1600" b="0" i="0" dirty="0" smtClean="0">
                        <a:solidFill>
                          <a:schemeClr val="tx1">
                            <a:lumMod val="85000"/>
                          </a:schemeClr>
                        </a:solidFill>
                      </a:rPr>
                      <m:t> </m:t>
                    </m:r>
                    <m:r>
                      <m:rPr>
                        <m:nor/>
                      </m:rPr>
                      <a:rPr lang="it-IT" sz="1600" b="0" i="0" dirty="0" smtClean="0">
                        <a:solidFill>
                          <a:schemeClr val="tx1">
                            <a:lumMod val="85000"/>
                          </a:schemeClr>
                        </a:solidFill>
                      </a:rPr>
                      <m:t>definsce</m:t>
                    </m:r>
                    <m:r>
                      <m:rPr>
                        <m:nor/>
                      </m:rPr>
                      <a:rPr lang="it-IT" sz="1600" b="0" i="0" dirty="0" smtClean="0">
                        <a:solidFill>
                          <a:schemeClr val="tx1">
                            <a:lumMod val="85000"/>
                          </a:schemeClr>
                        </a:solidFill>
                      </a:rPr>
                      <m:t> </m:t>
                    </m:r>
                    <m:r>
                      <m:rPr>
                        <m:nor/>
                      </m:rPr>
                      <a:rPr lang="it-IT" sz="1600" b="0" i="0" dirty="0" smtClean="0">
                        <a:solidFill>
                          <a:schemeClr val="tx1">
                            <a:lumMod val="85000"/>
                          </a:schemeClr>
                        </a:solidFill>
                      </a:rPr>
                      <m:t>polinomio</m:t>
                    </m:r>
                    <m:r>
                      <m:rPr>
                        <m:nor/>
                      </m:rPr>
                      <a:rPr lang="it-IT" sz="1600" b="0" i="0" dirty="0" smtClean="0">
                        <a:solidFill>
                          <a:schemeClr val="tx1">
                            <a:lumMod val="85000"/>
                          </a:schemeClr>
                        </a:solidFill>
                      </a:rPr>
                      <m:t> </m:t>
                    </m:r>
                    <m:r>
                      <m:rPr>
                        <m:nor/>
                      </m:rPr>
                      <a:rPr lang="it-IT" sz="1600" b="0" i="0" dirty="0" smtClean="0">
                        <a:solidFill>
                          <a:schemeClr val="tx1">
                            <a:lumMod val="85000"/>
                          </a:schemeClr>
                        </a:solidFill>
                      </a:rPr>
                      <m:t>interpolante</m:t>
                    </m:r>
                    <m:r>
                      <m:rPr>
                        <m:nor/>
                      </m:rPr>
                      <a:rPr lang="it-IT" sz="1600" b="0" i="0" dirty="0" smtClean="0">
                        <a:solidFill>
                          <a:schemeClr val="tx1">
                            <a:lumMod val="85000"/>
                          </a:schemeClr>
                        </a:solidFill>
                      </a:rPr>
                      <m:t> </m:t>
                    </m:r>
                    <m:r>
                      <m:rPr>
                        <m:nor/>
                      </m:rPr>
                      <a:rPr lang="it-IT" sz="1600" b="0" i="0" dirty="0" smtClean="0">
                        <a:solidFill>
                          <a:schemeClr val="tx1">
                            <a:lumMod val="85000"/>
                          </a:schemeClr>
                        </a:solidFill>
                      </a:rPr>
                      <m:t>di</m:t>
                    </m:r>
                    <m:r>
                      <m:rPr>
                        <m:nor/>
                      </m:rPr>
                      <a:rPr lang="it-IT" sz="1600" b="0" i="0" dirty="0" smtClean="0">
                        <a:solidFill>
                          <a:schemeClr val="tx1">
                            <a:lumMod val="85000"/>
                          </a:schemeClr>
                        </a:solidFill>
                      </a:rPr>
                      <m:t> </m:t>
                    </m:r>
                    <m:r>
                      <m:rPr>
                        <m:nor/>
                      </m:rPr>
                      <a:rPr lang="it-IT" sz="1600" b="0" i="0" smtClean="0">
                        <a:solidFill>
                          <a:schemeClr val="tx1">
                            <a:lumMod val="85000"/>
                          </a:schemeClr>
                        </a:solidFill>
                      </a:rPr>
                      <m:t>Lagrange</m:t>
                    </m:r>
                    <m:r>
                      <a:rPr lang="it-IT" sz="1600" b="0" i="0" dirty="0" smtClean="0">
                        <a:solidFill>
                          <a:schemeClr val="tx1">
                            <a:lumMod val="85000"/>
                          </a:schemeClr>
                        </a:solidFill>
                        <a:latin typeface="Cambria Math" panose="02040503050406030204" pitchFamily="18" charset="0"/>
                      </a:rPr>
                      <m:t>  </m:t>
                    </m:r>
                    <m:r>
                      <a:rPr lang="it-IT" sz="1600">
                        <a:solidFill>
                          <a:schemeClr val="tx1">
                            <a:lumMod val="85000"/>
                          </a:schemeClr>
                        </a:solidFill>
                        <a:latin typeface="Cambria Math" panose="02040503050406030204" pitchFamily="18" charset="0"/>
                      </a:rPr>
                      <m:t>𝑝</m:t>
                    </m:r>
                    <m:d>
                      <m:dPr>
                        <m:ctrlPr>
                          <a:rPr lang="it-IT" sz="1600" i="1">
                            <a:solidFill>
                              <a:schemeClr val="tx1">
                                <a:lumMod val="85000"/>
                              </a:schemeClr>
                            </a:solidFill>
                            <a:latin typeface="Cambria Math" panose="02040503050406030204" pitchFamily="18" charset="0"/>
                          </a:rPr>
                        </m:ctrlPr>
                      </m:dPr>
                      <m:e>
                        <m:r>
                          <a:rPr lang="it-IT" sz="1600">
                            <a:solidFill>
                              <a:schemeClr val="tx1">
                                <a:lumMod val="85000"/>
                              </a:schemeClr>
                            </a:solidFill>
                            <a:latin typeface="Cambria Math" panose="02040503050406030204" pitchFamily="18" charset="0"/>
                          </a:rPr>
                          <m:t>𝑥</m:t>
                        </m:r>
                      </m:e>
                    </m:d>
                    <m:r>
                      <a:rPr lang="it-IT" sz="1600">
                        <a:solidFill>
                          <a:schemeClr val="tx1">
                            <a:lumMod val="85000"/>
                          </a:schemeClr>
                        </a:solidFill>
                        <a:latin typeface="Cambria Math" panose="02040503050406030204" pitchFamily="18" charset="0"/>
                      </a:rPr>
                      <m:t>=</m:t>
                    </m:r>
                    <m:nary>
                      <m:naryPr>
                        <m:chr m:val="∑"/>
                        <m:limLoc m:val="undOvr"/>
                        <m:ctrlPr>
                          <a:rPr lang="it-IT" sz="1600" i="1">
                            <a:solidFill>
                              <a:schemeClr val="tx1">
                                <a:lumMod val="85000"/>
                              </a:schemeClr>
                            </a:solidFill>
                            <a:latin typeface="Cambria Math" panose="02040503050406030204" pitchFamily="18" charset="0"/>
                          </a:rPr>
                        </m:ctrlPr>
                      </m:naryPr>
                      <m:sub>
                        <m:r>
                          <a:rPr lang="it-IT" sz="1600">
                            <a:solidFill>
                              <a:schemeClr val="tx1">
                                <a:lumMod val="85000"/>
                              </a:schemeClr>
                            </a:solidFill>
                            <a:latin typeface="Cambria Math" panose="02040503050406030204" pitchFamily="18" charset="0"/>
                          </a:rPr>
                          <m:t>𝑖</m:t>
                        </m:r>
                        <m:r>
                          <a:rPr lang="it-IT" sz="1600">
                            <a:solidFill>
                              <a:schemeClr val="tx1">
                                <a:lumMod val="85000"/>
                              </a:schemeClr>
                            </a:solidFill>
                            <a:latin typeface="Cambria Math" panose="02040503050406030204" pitchFamily="18" charset="0"/>
                          </a:rPr>
                          <m:t>=0</m:t>
                        </m:r>
                      </m:sub>
                      <m:sup>
                        <m:r>
                          <a:rPr lang="it-IT" sz="1600">
                            <a:solidFill>
                              <a:schemeClr val="tx1">
                                <a:lumMod val="85000"/>
                              </a:schemeClr>
                            </a:solidFill>
                            <a:latin typeface="Cambria Math" panose="02040503050406030204" pitchFamily="18" charset="0"/>
                          </a:rPr>
                          <m:t>𝑛</m:t>
                        </m:r>
                        <m:r>
                          <a:rPr lang="it-IT" sz="1600">
                            <a:solidFill>
                              <a:schemeClr val="tx1">
                                <a:lumMod val="85000"/>
                              </a:schemeClr>
                            </a:solidFill>
                            <a:latin typeface="Cambria Math" panose="02040503050406030204" pitchFamily="18" charset="0"/>
                          </a:rPr>
                          <m:t>−1</m:t>
                        </m:r>
                      </m:sup>
                      <m:e>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𝑎</m:t>
                            </m:r>
                          </m:e>
                          <m:sub>
                            <m:r>
                              <a:rPr lang="it-IT" sz="1600">
                                <a:solidFill>
                                  <a:schemeClr val="tx1">
                                    <a:lumMod val="85000"/>
                                  </a:schemeClr>
                                </a:solidFill>
                                <a:latin typeface="Cambria Math" panose="02040503050406030204" pitchFamily="18" charset="0"/>
                              </a:rPr>
                              <m:t>𝑖</m:t>
                            </m:r>
                          </m:sub>
                        </m:sSub>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𝜑</m:t>
                            </m:r>
                          </m:e>
                          <m:sub>
                            <m:r>
                              <a:rPr lang="it-IT" sz="1600">
                                <a:solidFill>
                                  <a:schemeClr val="tx1">
                                    <a:lumMod val="85000"/>
                                  </a:schemeClr>
                                </a:solidFill>
                                <a:latin typeface="Cambria Math" panose="02040503050406030204" pitchFamily="18" charset="0"/>
                              </a:rPr>
                              <m:t>𝑖</m:t>
                            </m:r>
                          </m:sub>
                        </m:sSub>
                        <m:d>
                          <m:dPr>
                            <m:ctrlPr>
                              <a:rPr lang="it-IT" sz="1600" i="1">
                                <a:solidFill>
                                  <a:schemeClr val="tx1">
                                    <a:lumMod val="85000"/>
                                  </a:schemeClr>
                                </a:solidFill>
                                <a:latin typeface="Cambria Math" panose="02040503050406030204" pitchFamily="18" charset="0"/>
                              </a:rPr>
                            </m:ctrlPr>
                          </m:dPr>
                          <m:e>
                            <m:r>
                              <a:rPr lang="it-IT" sz="1600">
                                <a:solidFill>
                                  <a:schemeClr val="tx1">
                                    <a:lumMod val="85000"/>
                                  </a:schemeClr>
                                </a:solidFill>
                                <a:latin typeface="Cambria Math" panose="02040503050406030204" pitchFamily="18" charset="0"/>
                              </a:rPr>
                              <m:t>𝑥</m:t>
                            </m:r>
                          </m:e>
                        </m:d>
                      </m:e>
                    </m:nary>
                    <m:r>
                      <a:rPr lang="it-IT" sz="1600" b="0" i="0" smtClean="0">
                        <a:solidFill>
                          <a:schemeClr val="tx1">
                            <a:lumMod val="85000"/>
                          </a:schemeClr>
                        </a:solidFill>
                        <a:latin typeface="Cambria Math" panose="02040503050406030204" pitchFamily="18" charset="0"/>
                      </a:rPr>
                      <m:t>.</m:t>
                    </m:r>
                  </m:oMath>
                </a14:m>
                <a:endParaRPr lang="it-IT" sz="1600" b="0" dirty="0">
                  <a:solidFill>
                    <a:schemeClr val="tx1">
                      <a:lumMod val="85000"/>
                    </a:schemeClr>
                  </a:solidFill>
                </a:endParaRPr>
              </a:p>
              <a:p>
                <a:pPr algn="just"/>
                <a:r>
                  <a:rPr lang="it-IT" sz="1600" dirty="0">
                    <a:solidFill>
                      <a:schemeClr val="tx1">
                        <a:lumMod val="85000"/>
                      </a:schemeClr>
                    </a:solidFill>
                  </a:rPr>
                  <a:t>Si definiscono tre rappresentazioni </a:t>
                </a:r>
                <a:r>
                  <a:rPr kumimoji="0" lang="it-IT" sz="1600" b="0" i="0" u="none" strike="noStrike" kern="1200" cap="none" spc="0" normalizeH="0" baseline="0" noProof="0" dirty="0">
                    <a:ln>
                      <a:noFill/>
                    </a:ln>
                    <a:solidFill>
                      <a:schemeClr val="tx1">
                        <a:lumMod val="85000"/>
                      </a:schemeClr>
                    </a:solidFill>
                    <a:effectLst/>
                    <a:uLnTx/>
                    <a:uFillTx/>
                    <a:latin typeface="Tw Cen MT"/>
                  </a:rPr>
                  <a:t>per un polinomio interpolante di Lagrange </a:t>
                </a:r>
                <a:r>
                  <a:rPr lang="it-IT" sz="1600" dirty="0">
                    <a:solidFill>
                      <a:schemeClr val="tx1">
                        <a:lumMod val="85000"/>
                      </a:schemeClr>
                    </a:solidFill>
                  </a:rPr>
                  <a:t>:</a:t>
                </a:r>
              </a:p>
              <a:p>
                <a:pPr lvl="1" algn="just"/>
                <a:r>
                  <a:rPr lang="it-IT" sz="1600" dirty="0">
                    <a:solidFill>
                      <a:schemeClr val="tx1">
                        <a:lumMod val="85000"/>
                      </a:schemeClr>
                    </a:solidFill>
                  </a:rPr>
                  <a:t>Forma standard dove </a:t>
                </a:r>
                <a14:m>
                  <m:oMath xmlns:m="http://schemas.openxmlformats.org/officeDocument/2006/math">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𝜑</m:t>
                        </m:r>
                      </m:e>
                      <m:sub>
                        <m:r>
                          <a:rPr lang="it-IT" sz="1600">
                            <a:solidFill>
                              <a:schemeClr val="tx1">
                                <a:lumMod val="85000"/>
                              </a:schemeClr>
                            </a:solidFill>
                            <a:latin typeface="Cambria Math" panose="02040503050406030204" pitchFamily="18" charset="0"/>
                          </a:rPr>
                          <m:t>𝑖</m:t>
                        </m:r>
                      </m:sub>
                    </m:sSub>
                    <m:d>
                      <m:dPr>
                        <m:ctrlPr>
                          <a:rPr lang="it-IT" sz="1600" i="1">
                            <a:solidFill>
                              <a:schemeClr val="tx1">
                                <a:lumMod val="85000"/>
                              </a:schemeClr>
                            </a:solidFill>
                            <a:latin typeface="Cambria Math" panose="02040503050406030204" pitchFamily="18" charset="0"/>
                          </a:rPr>
                        </m:ctrlPr>
                      </m:dPr>
                      <m:e>
                        <m:r>
                          <a:rPr lang="it-IT" sz="1600">
                            <a:solidFill>
                              <a:schemeClr val="tx1">
                                <a:lumMod val="85000"/>
                              </a:schemeClr>
                            </a:solidFill>
                            <a:latin typeface="Cambria Math" panose="02040503050406030204" pitchFamily="18" charset="0"/>
                          </a:rPr>
                          <m:t>𝑥</m:t>
                        </m:r>
                      </m:e>
                    </m:d>
                    <m:r>
                      <a:rPr lang="it-IT" sz="1600">
                        <a:solidFill>
                          <a:schemeClr val="tx1">
                            <a:lumMod val="85000"/>
                          </a:schemeClr>
                        </a:solidFill>
                        <a:latin typeface="Cambria Math" panose="02040503050406030204" pitchFamily="18" charset="0"/>
                      </a:rPr>
                      <m:t>=</m:t>
                    </m:r>
                    <m:sSup>
                      <m:sSupPr>
                        <m:ctrlPr>
                          <a:rPr lang="it-IT" sz="1600" i="1">
                            <a:solidFill>
                              <a:schemeClr val="tx1">
                                <a:lumMod val="85000"/>
                              </a:schemeClr>
                            </a:solidFill>
                            <a:latin typeface="Cambria Math" panose="02040503050406030204" pitchFamily="18" charset="0"/>
                          </a:rPr>
                        </m:ctrlPr>
                      </m:sSupPr>
                      <m:e>
                        <m:r>
                          <a:rPr lang="it-IT" sz="1600">
                            <a:solidFill>
                              <a:schemeClr val="tx1">
                                <a:lumMod val="85000"/>
                              </a:schemeClr>
                            </a:solidFill>
                            <a:latin typeface="Cambria Math" panose="02040503050406030204" pitchFamily="18" charset="0"/>
                          </a:rPr>
                          <m:t>𝑥</m:t>
                        </m:r>
                      </m:e>
                      <m:sup>
                        <m:r>
                          <a:rPr lang="it-IT" sz="1600">
                            <a:solidFill>
                              <a:schemeClr val="tx1">
                                <a:lumMod val="85000"/>
                              </a:schemeClr>
                            </a:solidFill>
                            <a:latin typeface="Cambria Math" panose="02040503050406030204" pitchFamily="18" charset="0"/>
                          </a:rPr>
                          <m:t>𝑖</m:t>
                        </m:r>
                        <m:r>
                          <a:rPr lang="it-IT" sz="1600">
                            <a:solidFill>
                              <a:schemeClr val="tx1">
                                <a:lumMod val="85000"/>
                              </a:schemeClr>
                            </a:solidFill>
                            <a:latin typeface="Cambria Math" panose="02040503050406030204" pitchFamily="18" charset="0"/>
                          </a:rPr>
                          <m:t>−1</m:t>
                        </m:r>
                      </m:sup>
                    </m:sSup>
                  </m:oMath>
                </a14:m>
                <a:endParaRPr lang="it-IT" sz="1600" dirty="0">
                  <a:solidFill>
                    <a:schemeClr val="tx1">
                      <a:lumMod val="85000"/>
                    </a:schemeClr>
                  </a:solidFill>
                </a:endParaRPr>
              </a:p>
              <a:p>
                <a:pPr lvl="1" algn="just"/>
                <a:r>
                  <a:rPr lang="it-IT" sz="1600" dirty="0">
                    <a:solidFill>
                      <a:schemeClr val="tx1">
                        <a:lumMod val="85000"/>
                      </a:schemeClr>
                    </a:solidFill>
                  </a:rPr>
                  <a:t>Forma di Lagrange dove </a:t>
                </a:r>
                <a14:m>
                  <m:oMath xmlns:m="http://schemas.openxmlformats.org/officeDocument/2006/math">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𝜑</m:t>
                        </m:r>
                      </m:e>
                      <m:sub>
                        <m:r>
                          <a:rPr lang="it-IT" sz="1600">
                            <a:solidFill>
                              <a:schemeClr val="tx1">
                                <a:lumMod val="85000"/>
                              </a:schemeClr>
                            </a:solidFill>
                            <a:latin typeface="Cambria Math" panose="02040503050406030204" pitchFamily="18" charset="0"/>
                          </a:rPr>
                          <m:t>𝑖</m:t>
                        </m:r>
                      </m:sub>
                    </m:sSub>
                    <m:r>
                      <a:rPr lang="it-IT" sz="1600">
                        <a:solidFill>
                          <a:schemeClr val="tx1">
                            <a:lumMod val="85000"/>
                          </a:schemeClr>
                        </a:solidFill>
                        <a:latin typeface="Cambria Math" panose="02040503050406030204" pitchFamily="18" charset="0"/>
                      </a:rPr>
                      <m:t>=</m:t>
                    </m:r>
                    <m:nary>
                      <m:naryPr>
                        <m:chr m:val="∏"/>
                        <m:limLoc m:val="undOvr"/>
                        <m:ctrlPr>
                          <a:rPr lang="it-IT" sz="1600" i="1">
                            <a:solidFill>
                              <a:schemeClr val="tx1">
                                <a:lumMod val="85000"/>
                              </a:schemeClr>
                            </a:solidFill>
                            <a:latin typeface="Cambria Math" panose="02040503050406030204" pitchFamily="18" charset="0"/>
                          </a:rPr>
                        </m:ctrlPr>
                      </m:naryPr>
                      <m:sub>
                        <m:f>
                          <m:fPr>
                            <m:type m:val="noBar"/>
                            <m:ctrlPr>
                              <a:rPr lang="it-IT" sz="1600" i="1">
                                <a:solidFill>
                                  <a:schemeClr val="tx1">
                                    <a:lumMod val="85000"/>
                                  </a:schemeClr>
                                </a:solidFill>
                                <a:latin typeface="Cambria Math" panose="02040503050406030204" pitchFamily="18" charset="0"/>
                              </a:rPr>
                            </m:ctrlPr>
                          </m:fPr>
                          <m:num>
                            <m:r>
                              <a:rPr lang="it-IT" sz="1600">
                                <a:solidFill>
                                  <a:schemeClr val="tx1">
                                    <a:lumMod val="85000"/>
                                  </a:schemeClr>
                                </a:solidFill>
                                <a:latin typeface="Cambria Math" panose="02040503050406030204" pitchFamily="18" charset="0"/>
                              </a:rPr>
                              <m:t>𝑗</m:t>
                            </m:r>
                            <m:r>
                              <a:rPr lang="it-IT" sz="1600">
                                <a:solidFill>
                                  <a:schemeClr val="tx1">
                                    <a:lumMod val="85000"/>
                                  </a:schemeClr>
                                </a:solidFill>
                                <a:latin typeface="Cambria Math" panose="02040503050406030204" pitchFamily="18" charset="0"/>
                              </a:rPr>
                              <m:t>=1</m:t>
                            </m:r>
                          </m:num>
                          <m:den>
                            <m:r>
                              <a:rPr lang="it-IT" sz="1600">
                                <a:solidFill>
                                  <a:schemeClr val="tx1">
                                    <a:lumMod val="85000"/>
                                  </a:schemeClr>
                                </a:solidFill>
                                <a:latin typeface="Cambria Math" panose="02040503050406030204" pitchFamily="18" charset="0"/>
                              </a:rPr>
                              <m:t>𝑖</m:t>
                            </m:r>
                            <m:r>
                              <a:rPr lang="it-IT" sz="1600">
                                <a:solidFill>
                                  <a:schemeClr val="tx1">
                                    <a:lumMod val="85000"/>
                                  </a:schemeClr>
                                </a:solidFill>
                                <a:latin typeface="Cambria Math" panose="02040503050406030204" pitchFamily="18" charset="0"/>
                              </a:rPr>
                              <m:t>≠</m:t>
                            </m:r>
                            <m:r>
                              <a:rPr lang="it-IT" sz="1600">
                                <a:solidFill>
                                  <a:schemeClr val="tx1">
                                    <a:lumMod val="85000"/>
                                  </a:schemeClr>
                                </a:solidFill>
                                <a:latin typeface="Cambria Math" panose="02040503050406030204" pitchFamily="18" charset="0"/>
                              </a:rPr>
                              <m:t>𝑗</m:t>
                            </m:r>
                          </m:den>
                        </m:f>
                      </m:sub>
                      <m:sup>
                        <m:r>
                          <a:rPr lang="it-IT" sz="1600">
                            <a:solidFill>
                              <a:schemeClr val="tx1">
                                <a:lumMod val="85000"/>
                              </a:schemeClr>
                            </a:solidFill>
                            <a:latin typeface="Cambria Math" panose="02040503050406030204" pitchFamily="18" charset="0"/>
                          </a:rPr>
                          <m:t>𝑛</m:t>
                        </m:r>
                      </m:sup>
                      <m:e>
                        <m:f>
                          <m:fPr>
                            <m:ctrlPr>
                              <a:rPr lang="it-IT" sz="1600" i="1">
                                <a:solidFill>
                                  <a:schemeClr val="tx1">
                                    <a:lumMod val="85000"/>
                                  </a:schemeClr>
                                </a:solidFill>
                                <a:latin typeface="Cambria Math" panose="02040503050406030204" pitchFamily="18" charset="0"/>
                              </a:rPr>
                            </m:ctrlPr>
                          </m:fPr>
                          <m:num>
                            <m:r>
                              <a:rPr lang="it-IT" sz="1600">
                                <a:solidFill>
                                  <a:schemeClr val="tx1">
                                    <a:lumMod val="85000"/>
                                  </a:schemeClr>
                                </a:solidFill>
                                <a:latin typeface="Cambria Math" panose="02040503050406030204" pitchFamily="18" charset="0"/>
                              </a:rPr>
                              <m:t>(</m:t>
                            </m:r>
                            <m:r>
                              <a:rPr lang="it-IT" sz="1600">
                                <a:solidFill>
                                  <a:schemeClr val="tx1">
                                    <a:lumMod val="85000"/>
                                  </a:schemeClr>
                                </a:solidFill>
                                <a:latin typeface="Cambria Math" panose="02040503050406030204" pitchFamily="18" charset="0"/>
                              </a:rPr>
                              <m:t>𝑥</m:t>
                            </m:r>
                            <m:r>
                              <a:rPr lang="it-IT" sz="1600">
                                <a:solidFill>
                                  <a:schemeClr val="tx1">
                                    <a:lumMod val="85000"/>
                                  </a:schemeClr>
                                </a:solidFill>
                                <a:latin typeface="Cambria Math" panose="02040503050406030204" pitchFamily="18" charset="0"/>
                              </a:rPr>
                              <m:t>−</m:t>
                            </m:r>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𝑥</m:t>
                                </m:r>
                              </m:e>
                              <m:sub>
                                <m:r>
                                  <a:rPr lang="it-IT" sz="1600">
                                    <a:solidFill>
                                      <a:schemeClr val="tx1">
                                        <a:lumMod val="85000"/>
                                      </a:schemeClr>
                                    </a:solidFill>
                                    <a:latin typeface="Cambria Math" panose="02040503050406030204" pitchFamily="18" charset="0"/>
                                  </a:rPr>
                                  <m:t>𝑗</m:t>
                                </m:r>
                              </m:sub>
                            </m:sSub>
                            <m:r>
                              <a:rPr lang="it-IT" sz="1600">
                                <a:solidFill>
                                  <a:schemeClr val="tx1">
                                    <a:lumMod val="85000"/>
                                  </a:schemeClr>
                                </a:solidFill>
                                <a:latin typeface="Cambria Math" panose="02040503050406030204" pitchFamily="18" charset="0"/>
                              </a:rPr>
                              <m:t>)</m:t>
                            </m:r>
                          </m:num>
                          <m:den>
                            <m:r>
                              <a:rPr lang="it-IT" sz="1600">
                                <a:solidFill>
                                  <a:schemeClr val="tx1">
                                    <a:lumMod val="85000"/>
                                  </a:schemeClr>
                                </a:solidFill>
                                <a:latin typeface="Cambria Math" panose="02040503050406030204" pitchFamily="18" charset="0"/>
                              </a:rPr>
                              <m:t>(</m:t>
                            </m:r>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𝑥</m:t>
                                </m:r>
                              </m:e>
                              <m:sub>
                                <m:r>
                                  <a:rPr lang="it-IT" sz="1600">
                                    <a:solidFill>
                                      <a:schemeClr val="tx1">
                                        <a:lumMod val="85000"/>
                                      </a:schemeClr>
                                    </a:solidFill>
                                    <a:latin typeface="Cambria Math" panose="02040503050406030204" pitchFamily="18" charset="0"/>
                                  </a:rPr>
                                  <m:t>𝑖</m:t>
                                </m:r>
                              </m:sub>
                            </m:sSub>
                            <m:r>
                              <a:rPr lang="it-IT" sz="1600">
                                <a:solidFill>
                                  <a:schemeClr val="tx1">
                                    <a:lumMod val="85000"/>
                                  </a:schemeClr>
                                </a:solidFill>
                                <a:latin typeface="Cambria Math" panose="02040503050406030204" pitchFamily="18" charset="0"/>
                              </a:rPr>
                              <m:t>−</m:t>
                            </m:r>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𝑥</m:t>
                                </m:r>
                              </m:e>
                              <m:sub>
                                <m:r>
                                  <a:rPr lang="it-IT" sz="1600">
                                    <a:solidFill>
                                      <a:schemeClr val="tx1">
                                        <a:lumMod val="85000"/>
                                      </a:schemeClr>
                                    </a:solidFill>
                                    <a:latin typeface="Cambria Math" panose="02040503050406030204" pitchFamily="18" charset="0"/>
                                  </a:rPr>
                                  <m:t>𝑗</m:t>
                                </m:r>
                              </m:sub>
                            </m:sSub>
                            <m:r>
                              <a:rPr lang="it-IT" sz="1600">
                                <a:solidFill>
                                  <a:schemeClr val="tx1">
                                    <a:lumMod val="85000"/>
                                  </a:schemeClr>
                                </a:solidFill>
                                <a:latin typeface="Cambria Math" panose="02040503050406030204" pitchFamily="18" charset="0"/>
                              </a:rPr>
                              <m:t>)</m:t>
                            </m:r>
                          </m:den>
                        </m:f>
                      </m:e>
                    </m:nary>
                  </m:oMath>
                </a14:m>
                <a:endParaRPr lang="it-IT" sz="1600" dirty="0">
                  <a:solidFill>
                    <a:schemeClr val="tx1">
                      <a:lumMod val="85000"/>
                    </a:schemeClr>
                  </a:solidFill>
                </a:endParaRPr>
              </a:p>
              <a:p>
                <a:pPr lvl="1" algn="just"/>
                <a:r>
                  <a:rPr lang="it-IT" sz="1600" dirty="0">
                    <a:solidFill>
                      <a:schemeClr val="tx1">
                        <a:lumMod val="85000"/>
                      </a:schemeClr>
                    </a:solidFill>
                  </a:rPr>
                  <a:t>Forma di Newton dove </a:t>
                </a:r>
                <a14:m>
                  <m:oMath xmlns:m="http://schemas.openxmlformats.org/officeDocument/2006/math">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𝜑</m:t>
                        </m:r>
                      </m:e>
                      <m:sub>
                        <m:r>
                          <a:rPr lang="it-IT" sz="1600">
                            <a:solidFill>
                              <a:schemeClr val="tx1">
                                <a:lumMod val="85000"/>
                              </a:schemeClr>
                            </a:solidFill>
                            <a:latin typeface="Cambria Math" panose="02040503050406030204" pitchFamily="18" charset="0"/>
                          </a:rPr>
                          <m:t>𝑖</m:t>
                        </m:r>
                      </m:sub>
                    </m:sSub>
                    <m:r>
                      <a:rPr lang="it-IT" sz="1600">
                        <a:solidFill>
                          <a:schemeClr val="tx1">
                            <a:lumMod val="85000"/>
                          </a:schemeClr>
                        </a:solidFill>
                        <a:latin typeface="Cambria Math" panose="02040503050406030204" pitchFamily="18" charset="0"/>
                      </a:rPr>
                      <m:t>=</m:t>
                    </m:r>
                    <m:nary>
                      <m:naryPr>
                        <m:chr m:val="∏"/>
                        <m:limLoc m:val="undOvr"/>
                        <m:ctrlPr>
                          <a:rPr lang="it-IT" sz="1600" i="1" smtClean="0">
                            <a:solidFill>
                              <a:schemeClr val="tx1">
                                <a:lumMod val="85000"/>
                              </a:schemeClr>
                            </a:solidFill>
                            <a:latin typeface="Cambria Math" panose="02040503050406030204" pitchFamily="18" charset="0"/>
                          </a:rPr>
                        </m:ctrlPr>
                      </m:naryPr>
                      <m:sub>
                        <m:r>
                          <a:rPr lang="it-IT" sz="1600">
                            <a:solidFill>
                              <a:schemeClr val="tx1">
                                <a:lumMod val="85000"/>
                              </a:schemeClr>
                            </a:solidFill>
                            <a:latin typeface="Cambria Math" panose="02040503050406030204" pitchFamily="18" charset="0"/>
                          </a:rPr>
                          <m:t>𝑗</m:t>
                        </m:r>
                        <m:r>
                          <a:rPr lang="it-IT" sz="1600">
                            <a:solidFill>
                              <a:schemeClr val="tx1">
                                <a:lumMod val="85000"/>
                              </a:schemeClr>
                            </a:solidFill>
                            <a:latin typeface="Cambria Math" panose="02040503050406030204" pitchFamily="18" charset="0"/>
                          </a:rPr>
                          <m:t>=1</m:t>
                        </m:r>
                      </m:sub>
                      <m:sup>
                        <m:r>
                          <a:rPr lang="it-IT" sz="1600">
                            <a:solidFill>
                              <a:schemeClr val="tx1">
                                <a:lumMod val="85000"/>
                              </a:schemeClr>
                            </a:solidFill>
                            <a:latin typeface="Cambria Math" panose="02040503050406030204" pitchFamily="18" charset="0"/>
                          </a:rPr>
                          <m:t>𝑖</m:t>
                        </m:r>
                      </m:sup>
                      <m:e>
                        <m:r>
                          <a:rPr lang="it-IT" sz="1600">
                            <a:solidFill>
                              <a:schemeClr val="tx1">
                                <a:lumMod val="85000"/>
                              </a:schemeClr>
                            </a:solidFill>
                            <a:latin typeface="Cambria Math" panose="02040503050406030204" pitchFamily="18" charset="0"/>
                          </a:rPr>
                          <m:t>(</m:t>
                        </m:r>
                        <m:r>
                          <a:rPr lang="it-IT" sz="1600">
                            <a:solidFill>
                              <a:schemeClr val="tx1">
                                <a:lumMod val="85000"/>
                              </a:schemeClr>
                            </a:solidFill>
                            <a:latin typeface="Cambria Math" panose="02040503050406030204" pitchFamily="18" charset="0"/>
                          </a:rPr>
                          <m:t>𝑥</m:t>
                        </m:r>
                        <m:r>
                          <a:rPr lang="it-IT" sz="1600">
                            <a:solidFill>
                              <a:schemeClr val="tx1">
                                <a:lumMod val="85000"/>
                              </a:schemeClr>
                            </a:solidFill>
                            <a:latin typeface="Cambria Math" panose="02040503050406030204" pitchFamily="18" charset="0"/>
                          </a:rPr>
                          <m:t>−</m:t>
                        </m:r>
                        <m:sSub>
                          <m:sSubPr>
                            <m:ctrlPr>
                              <a:rPr lang="it-IT" sz="1600" i="1">
                                <a:solidFill>
                                  <a:schemeClr val="tx1">
                                    <a:lumMod val="85000"/>
                                  </a:schemeClr>
                                </a:solidFill>
                                <a:latin typeface="Cambria Math" panose="02040503050406030204" pitchFamily="18" charset="0"/>
                              </a:rPr>
                            </m:ctrlPr>
                          </m:sSubPr>
                          <m:e>
                            <m:r>
                              <a:rPr lang="it-IT" sz="1600">
                                <a:solidFill>
                                  <a:schemeClr val="tx1">
                                    <a:lumMod val="85000"/>
                                  </a:schemeClr>
                                </a:solidFill>
                                <a:latin typeface="Cambria Math" panose="02040503050406030204" pitchFamily="18" charset="0"/>
                              </a:rPr>
                              <m:t>𝑥</m:t>
                            </m:r>
                          </m:e>
                          <m:sub>
                            <m:r>
                              <a:rPr lang="it-IT" sz="1600">
                                <a:solidFill>
                                  <a:schemeClr val="tx1">
                                    <a:lumMod val="85000"/>
                                  </a:schemeClr>
                                </a:solidFill>
                                <a:latin typeface="Cambria Math" panose="02040503050406030204" pitchFamily="18" charset="0"/>
                              </a:rPr>
                              <m:t>𝑗</m:t>
                            </m:r>
                          </m:sub>
                        </m:sSub>
                        <m:r>
                          <a:rPr lang="it-IT" sz="1600">
                            <a:solidFill>
                              <a:schemeClr val="tx1">
                                <a:lumMod val="85000"/>
                              </a:schemeClr>
                            </a:solidFill>
                            <a:latin typeface="Cambria Math" panose="02040503050406030204" pitchFamily="18" charset="0"/>
                          </a:rPr>
                          <m:t>)</m:t>
                        </m:r>
                      </m:e>
                    </m:nary>
                  </m:oMath>
                </a14:m>
                <a:endParaRPr lang="it-IT" sz="1600" dirty="0">
                  <a:solidFill>
                    <a:schemeClr val="tx1">
                      <a:lumMod val="85000"/>
                    </a:schemeClr>
                  </a:solidFill>
                </a:endParaRPr>
              </a:p>
              <a:p>
                <a:pPr algn="just"/>
                <a:r>
                  <a:rPr lang="it-IT" sz="1600" dirty="0">
                    <a:solidFill>
                      <a:schemeClr val="tx1">
                        <a:lumMod val="85000"/>
                      </a:schemeClr>
                    </a:solidFill>
                  </a:rPr>
                  <a:t>La forma più usata è quella di Newton, perché la forma standard crea una matrice mal condizionata e la forma di Lagrange è computazionalmente troppo complessa.</a:t>
                </a:r>
                <a:r>
                  <a:rPr lang="it-IT" sz="1600" dirty="0">
                    <a:solidFill>
                      <a:schemeClr val="tx1">
                        <a:lumMod val="85000"/>
                      </a:schemeClr>
                    </a:solidFill>
                    <a:latin typeface="+mj-lt"/>
                  </a:rPr>
                  <a:t>	</a:t>
                </a:r>
              </a:p>
              <a:p>
                <a:pPr marL="457200" lvl="1" indent="0" algn="just">
                  <a:buNone/>
                </a:pPr>
                <a:endParaRPr lang="it-IT" sz="1600" dirty="0">
                  <a:solidFill>
                    <a:schemeClr val="tx1">
                      <a:lumMod val="85000"/>
                    </a:schemeClr>
                  </a:solidFill>
                  <a:latin typeface="+mj-lt"/>
                </a:endParaRPr>
              </a:p>
            </p:txBody>
          </p:sp>
        </mc:Choice>
        <mc:Fallback xmlns="">
          <p:sp>
            <p:nvSpPr>
              <p:cNvPr id="5" name="Segnaposto contenuto 4">
                <a:extLst>
                  <a:ext uri="{FF2B5EF4-FFF2-40B4-BE49-F238E27FC236}">
                    <a16:creationId xmlns:a16="http://schemas.microsoft.com/office/drawing/2014/main" id="{CB057314-7645-3DE7-8647-3DAE70991568}"/>
                  </a:ext>
                </a:extLst>
              </p:cNvPr>
              <p:cNvSpPr>
                <a:spLocks noGrp="1" noRot="1" noChangeAspect="1" noMove="1" noResize="1" noEditPoints="1" noAdjustHandles="1" noChangeArrowheads="1" noChangeShapeType="1" noTextEdit="1"/>
              </p:cNvSpPr>
              <p:nvPr>
                <p:ph idx="1"/>
              </p:nvPr>
            </p:nvSpPr>
            <p:spPr>
              <a:xfrm>
                <a:off x="849012" y="1757104"/>
                <a:ext cx="10493976" cy="4869327"/>
              </a:xfrm>
              <a:blipFill>
                <a:blip r:embed="rId3"/>
                <a:stretch>
                  <a:fillRect l="-523" r="-290"/>
                </a:stretch>
              </a:blipFill>
            </p:spPr>
            <p:txBody>
              <a:bodyPr/>
              <a:lstStyle/>
              <a:p>
                <a:r>
                  <a:rPr lang="it-IT">
                    <a:noFill/>
                  </a:rPr>
                  <a:t> </a:t>
                </a:r>
              </a:p>
            </p:txBody>
          </p:sp>
        </mc:Fallback>
      </mc:AlternateContent>
    </p:spTree>
    <p:extLst>
      <p:ext uri="{BB962C8B-B14F-4D97-AF65-F5344CB8AC3E}">
        <p14:creationId xmlns:p14="http://schemas.microsoft.com/office/powerpoint/2010/main" val="2303124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Office_30478296_TF77815013" id="{90F34A2A-9B82-420B-BE1C-D869F646A914}" vid="{776C514C-46B7-4234-8D29-EC500365184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Ciclo problemasoluzione </Template>
  <TotalTime>2</TotalTime>
  <Words>2927</Words>
  <Application>Microsoft Office PowerPoint</Application>
  <PresentationFormat>Widescreen</PresentationFormat>
  <Paragraphs>225</Paragraphs>
  <Slides>43</Slides>
  <Notes>35</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43</vt:i4>
      </vt:variant>
    </vt:vector>
  </HeadingPairs>
  <TitlesOfParts>
    <vt:vector size="55" baseType="lpstr">
      <vt:lpstr>Arial</vt:lpstr>
      <vt:lpstr>Calibri</vt:lpstr>
      <vt:lpstr>Cambria Math</vt:lpstr>
      <vt:lpstr>Rockwell</vt:lpstr>
      <vt:lpstr>Segoe UI Emoji</vt:lpstr>
      <vt:lpstr>Symbol</vt:lpstr>
      <vt:lpstr>Tahoma</vt:lpstr>
      <vt:lpstr>Times New Roman</vt:lpstr>
      <vt:lpstr>Tw Cen MT</vt:lpstr>
      <vt:lpstr>Tw Cen MT (Corpo)</vt:lpstr>
      <vt:lpstr>Tw Cen MT (Titoli)</vt:lpstr>
      <vt:lpstr>Circuito</vt:lpstr>
      <vt:lpstr>Modellazione grafica:  Image Fitting con Interpolazione Lineare a Tratti, Curve di Bézier, B-Spline, NURBS.</vt:lpstr>
      <vt:lpstr>Contenuti dell’elaborato</vt:lpstr>
      <vt:lpstr>Introduzione</vt:lpstr>
      <vt:lpstr>Modelli Matematici</vt:lpstr>
      <vt:lpstr>Interpolazione</vt:lpstr>
      <vt:lpstr>Interpolazione di lagrange</vt:lpstr>
      <vt:lpstr>Interpolazione di hermitE</vt:lpstr>
      <vt:lpstr>Punti di controllo</vt:lpstr>
      <vt:lpstr>Polinomio interpolante</vt:lpstr>
      <vt:lpstr>Rappresentazione curve </vt:lpstr>
      <vt:lpstr>Curve di bezier</vt:lpstr>
      <vt:lpstr>Centro di massa</vt:lpstr>
      <vt:lpstr>CURVA DI BEZIéR</vt:lpstr>
      <vt:lpstr>Proprietà delle curve</vt:lpstr>
      <vt:lpstr>Algoritmo di de casteljau</vt:lpstr>
      <vt:lpstr>Funzionamento algoritmo</vt:lpstr>
      <vt:lpstr>Proprietà algoritmo</vt:lpstr>
      <vt:lpstr>Affidabilità di bézier</vt:lpstr>
      <vt:lpstr>Fenomeno di runge</vt:lpstr>
      <vt:lpstr>problematiche di bézier</vt:lpstr>
      <vt:lpstr>Interpolazione polinomiale A tratti</vt:lpstr>
      <vt:lpstr> funzioni spline</vt:lpstr>
      <vt:lpstr>Curve b-spline</vt:lpstr>
      <vt:lpstr>Proprietà delle curve</vt:lpstr>
      <vt:lpstr>Proprietà delle curve</vt:lpstr>
      <vt:lpstr>Proprietà delle curve</vt:lpstr>
      <vt:lpstr>Curve nurbs</vt:lpstr>
      <vt:lpstr>Caratteristica delle nurbs</vt:lpstr>
      <vt:lpstr>Equazione delle nurbs</vt:lpstr>
      <vt:lpstr>Proprietà delle curve nurbs</vt:lpstr>
      <vt:lpstr>Proprietà delle curve nurbs</vt:lpstr>
      <vt:lpstr>Invarianza nelle trasformazioni affini</vt:lpstr>
      <vt:lpstr>Invarianza nelle trasformazioni affini</vt:lpstr>
      <vt:lpstr>Confronto curve</vt:lpstr>
      <vt:lpstr>Applicativo matlab</vt:lpstr>
      <vt:lpstr>Lineare a tratti</vt:lpstr>
      <vt:lpstr>Curva di Bézier</vt:lpstr>
      <vt:lpstr>Curva di Bézier</vt:lpstr>
      <vt:lpstr>Curva B-Spline</vt:lpstr>
      <vt:lpstr>Curva B-Spline</vt:lpstr>
      <vt:lpstr>Curva NURBS</vt:lpstr>
      <vt:lpstr>Curva NURBS</vt:lpstr>
      <vt:lpstr>Applicazione con interfaccia grafica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Modellazione grafica:  Image Fitting con Interpolazione Lineare a Tratti, Curve di Bézier, B-Spline, NURBS.</dc:title>
  <dc:creator>FRANCESCO SCOGNAMIGLIO</dc:creator>
  <cp:lastModifiedBy>FRANCESCO SCOGNAMIGLIO</cp:lastModifiedBy>
  <cp:revision>2</cp:revision>
  <dcterms:created xsi:type="dcterms:W3CDTF">2023-07-07T19:07:03Z</dcterms:created>
  <dcterms:modified xsi:type="dcterms:W3CDTF">2025-05-20T11:57:55Z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2023-07-07T20:10:07Z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0fa637c4-df9d-4fa6-b92c-b0209526464d</vt:lpwstr>
  </property>
  <property fmtid="{D5CDD505-2E9C-101B-9397-08002B2CF9AE}" pid="8" name="MSIP_Label_2ad0b24d-6422-44b0-b3de-abb3a9e8c81a_ContentBits">
    <vt:lpwstr>0</vt:lpwstr>
  </property>
</Properties>
</file>